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1"/>
  </p:notesMasterIdLst>
  <p:sldIdLst>
    <p:sldId id="256" r:id="rId2"/>
    <p:sldId id="262" r:id="rId3"/>
    <p:sldId id="261" r:id="rId4"/>
    <p:sldId id="263" r:id="rId5"/>
    <p:sldId id="264" r:id="rId6"/>
    <p:sldId id="265" r:id="rId7"/>
    <p:sldId id="266" r:id="rId8"/>
    <p:sldId id="267" r:id="rId9"/>
    <p:sldId id="270" r:id="rId10"/>
    <p:sldId id="273" r:id="rId11"/>
    <p:sldId id="268" r:id="rId12"/>
    <p:sldId id="269" r:id="rId13"/>
    <p:sldId id="274" r:id="rId14"/>
    <p:sldId id="275" r:id="rId15"/>
    <p:sldId id="276" r:id="rId16"/>
    <p:sldId id="277" r:id="rId17"/>
    <p:sldId id="278" r:id="rId18"/>
    <p:sldId id="279" r:id="rId19"/>
    <p:sldId id="280"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CEFF"/>
    <a:srgbClr val="FF3399"/>
    <a:srgbClr val="CC3399"/>
    <a:srgbClr val="70AC2E"/>
    <a:srgbClr val="C19FFF"/>
    <a:srgbClr val="CAB4EA"/>
    <a:srgbClr val="D3B5E9"/>
    <a:srgbClr val="D68B1C"/>
    <a:srgbClr val="FFE0A3"/>
    <a:srgbClr val="D000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1" d="100"/>
          <a:sy n="81" d="100"/>
        </p:scale>
        <p:origin x="1498" y="62"/>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8DD03-E898-478F-B3EF-F56F0C93ADB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9E838D-E997-4BC1-9C99-2F7D6B1FBD4F}">
      <dgm:prSet/>
      <dgm:spPr/>
      <dgm:t>
        <a:bodyPr/>
        <a:lstStyle/>
        <a:p>
          <a:pPr>
            <a:defRPr cap="all"/>
          </a:pPr>
          <a:r>
            <a:rPr lang="en-US"/>
            <a:t>1. Types of Maintenance </a:t>
          </a:r>
        </a:p>
      </dgm:t>
    </dgm:pt>
    <dgm:pt modelId="{D10D97C1-1AFE-453D-BEBE-9E3B415C637C}" type="parTrans" cxnId="{3FE0524F-8E14-4A5D-802A-096313E492E5}">
      <dgm:prSet/>
      <dgm:spPr/>
      <dgm:t>
        <a:bodyPr/>
        <a:lstStyle/>
        <a:p>
          <a:endParaRPr lang="en-US"/>
        </a:p>
      </dgm:t>
    </dgm:pt>
    <dgm:pt modelId="{69D78C71-ADF1-4768-B3B5-0EA75FA4B85A}" type="sibTrans" cxnId="{3FE0524F-8E14-4A5D-802A-096313E492E5}">
      <dgm:prSet/>
      <dgm:spPr/>
      <dgm:t>
        <a:bodyPr/>
        <a:lstStyle/>
        <a:p>
          <a:endParaRPr lang="en-US"/>
        </a:p>
      </dgm:t>
    </dgm:pt>
    <dgm:pt modelId="{669FF2D1-9DE4-402A-87F2-40E3A0939E6E}">
      <dgm:prSet/>
      <dgm:spPr/>
      <dgm:t>
        <a:bodyPr/>
        <a:lstStyle/>
        <a:p>
          <a:pPr>
            <a:defRPr cap="all"/>
          </a:pPr>
          <a:r>
            <a:rPr lang="en-US"/>
            <a:t>2. What is Predictive maintenance ?</a:t>
          </a:r>
        </a:p>
      </dgm:t>
    </dgm:pt>
    <dgm:pt modelId="{ECFA7893-8BA0-4F1E-8DC9-44AA8782F473}" type="parTrans" cxnId="{423B91FF-F63F-4BD2-8257-3840C882BA83}">
      <dgm:prSet/>
      <dgm:spPr/>
      <dgm:t>
        <a:bodyPr/>
        <a:lstStyle/>
        <a:p>
          <a:endParaRPr lang="en-US"/>
        </a:p>
      </dgm:t>
    </dgm:pt>
    <dgm:pt modelId="{2469E649-D348-49D3-BBED-16E5C3844D29}" type="sibTrans" cxnId="{423B91FF-F63F-4BD2-8257-3840C882BA83}">
      <dgm:prSet/>
      <dgm:spPr/>
      <dgm:t>
        <a:bodyPr/>
        <a:lstStyle/>
        <a:p>
          <a:endParaRPr lang="en-US"/>
        </a:p>
      </dgm:t>
    </dgm:pt>
    <dgm:pt modelId="{134F507B-5322-48BD-9149-F1333D699E3F}">
      <dgm:prSet/>
      <dgm:spPr/>
      <dgm:t>
        <a:bodyPr/>
        <a:lstStyle/>
        <a:p>
          <a:pPr>
            <a:defRPr cap="all"/>
          </a:pPr>
          <a:r>
            <a:rPr lang="en-US"/>
            <a:t>3. Problem statement </a:t>
          </a:r>
        </a:p>
      </dgm:t>
    </dgm:pt>
    <dgm:pt modelId="{783BCD39-D5D6-42AE-9D88-83C290B5A6E2}" type="parTrans" cxnId="{C1DDB844-C973-47BE-8167-6AE7E6CC39C2}">
      <dgm:prSet/>
      <dgm:spPr/>
      <dgm:t>
        <a:bodyPr/>
        <a:lstStyle/>
        <a:p>
          <a:endParaRPr lang="en-US"/>
        </a:p>
      </dgm:t>
    </dgm:pt>
    <dgm:pt modelId="{A320DE89-71AF-42F2-BD25-FC63ED6FD8EF}" type="sibTrans" cxnId="{C1DDB844-C973-47BE-8167-6AE7E6CC39C2}">
      <dgm:prSet/>
      <dgm:spPr/>
      <dgm:t>
        <a:bodyPr/>
        <a:lstStyle/>
        <a:p>
          <a:endParaRPr lang="en-US"/>
        </a:p>
      </dgm:t>
    </dgm:pt>
    <dgm:pt modelId="{81420F5F-B81A-443C-9B87-C28EDE5B047D}">
      <dgm:prSet/>
      <dgm:spPr/>
      <dgm:t>
        <a:bodyPr/>
        <a:lstStyle/>
        <a:p>
          <a:pPr>
            <a:defRPr cap="all"/>
          </a:pPr>
          <a:r>
            <a:rPr lang="en-US"/>
            <a:t>4. Solution approach </a:t>
          </a:r>
        </a:p>
      </dgm:t>
    </dgm:pt>
    <dgm:pt modelId="{F868067A-8DF7-4784-BE0C-2427742E057F}" type="parTrans" cxnId="{936D48A7-3513-4F45-966B-83A912796AD9}">
      <dgm:prSet/>
      <dgm:spPr/>
      <dgm:t>
        <a:bodyPr/>
        <a:lstStyle/>
        <a:p>
          <a:endParaRPr lang="en-US"/>
        </a:p>
      </dgm:t>
    </dgm:pt>
    <dgm:pt modelId="{50F3094A-B095-4EA5-9213-F098E8D9D8A4}" type="sibTrans" cxnId="{936D48A7-3513-4F45-966B-83A912796AD9}">
      <dgm:prSet/>
      <dgm:spPr/>
      <dgm:t>
        <a:bodyPr/>
        <a:lstStyle/>
        <a:p>
          <a:endParaRPr lang="en-US"/>
        </a:p>
      </dgm:t>
    </dgm:pt>
    <dgm:pt modelId="{65B3BFFC-B70E-4782-8761-538E999B3AB3}">
      <dgm:prSet/>
      <dgm:spPr/>
      <dgm:t>
        <a:bodyPr/>
        <a:lstStyle/>
        <a:p>
          <a:pPr>
            <a:defRPr cap="all"/>
          </a:pPr>
          <a:r>
            <a:rPr lang="en-US"/>
            <a:t>5. Dataset discussion</a:t>
          </a:r>
        </a:p>
      </dgm:t>
    </dgm:pt>
    <dgm:pt modelId="{A26FD265-9419-4333-AC18-F7CE1456682F}" type="parTrans" cxnId="{B637ABBF-72C7-46ED-94B6-BF1F0A0E549A}">
      <dgm:prSet/>
      <dgm:spPr/>
      <dgm:t>
        <a:bodyPr/>
        <a:lstStyle/>
        <a:p>
          <a:endParaRPr lang="en-US"/>
        </a:p>
      </dgm:t>
    </dgm:pt>
    <dgm:pt modelId="{51AA449D-9F5E-4131-BFD1-6923998F1620}" type="sibTrans" cxnId="{B637ABBF-72C7-46ED-94B6-BF1F0A0E549A}">
      <dgm:prSet/>
      <dgm:spPr/>
      <dgm:t>
        <a:bodyPr/>
        <a:lstStyle/>
        <a:p>
          <a:endParaRPr lang="en-US"/>
        </a:p>
      </dgm:t>
    </dgm:pt>
    <dgm:pt modelId="{7D7D70E5-7E7D-40F9-B705-0F22C4247854}">
      <dgm:prSet/>
      <dgm:spPr/>
      <dgm:t>
        <a:bodyPr/>
        <a:lstStyle/>
        <a:p>
          <a:pPr>
            <a:defRPr cap="all"/>
          </a:pPr>
          <a:r>
            <a:rPr lang="en-US"/>
            <a:t>6. Machine learning algorithms </a:t>
          </a:r>
        </a:p>
      </dgm:t>
    </dgm:pt>
    <dgm:pt modelId="{EECD506A-E974-4045-A75C-B3D45AE68D0B}" type="parTrans" cxnId="{E53CC8C1-8BFA-4F8E-A2DD-2968D1A9FCE2}">
      <dgm:prSet/>
      <dgm:spPr/>
      <dgm:t>
        <a:bodyPr/>
        <a:lstStyle/>
        <a:p>
          <a:endParaRPr lang="en-US"/>
        </a:p>
      </dgm:t>
    </dgm:pt>
    <dgm:pt modelId="{A419B216-0EC8-4DFB-AE40-422369431DAA}" type="sibTrans" cxnId="{E53CC8C1-8BFA-4F8E-A2DD-2968D1A9FCE2}">
      <dgm:prSet/>
      <dgm:spPr/>
      <dgm:t>
        <a:bodyPr/>
        <a:lstStyle/>
        <a:p>
          <a:endParaRPr lang="en-US"/>
        </a:p>
      </dgm:t>
    </dgm:pt>
    <dgm:pt modelId="{F97EC2FB-9BA3-4292-B1D2-1EF391F32BE7}">
      <dgm:prSet/>
      <dgm:spPr/>
      <dgm:t>
        <a:bodyPr/>
        <a:lstStyle/>
        <a:p>
          <a:pPr>
            <a:defRPr cap="all"/>
          </a:pPr>
          <a:r>
            <a:rPr lang="en-US"/>
            <a:t>7. Results</a:t>
          </a:r>
        </a:p>
      </dgm:t>
    </dgm:pt>
    <dgm:pt modelId="{6AC5E024-F623-4A49-82E3-F0234EFA2A7B}" type="parTrans" cxnId="{2E481564-45C4-41A1-AEF5-E318891EA996}">
      <dgm:prSet/>
      <dgm:spPr/>
      <dgm:t>
        <a:bodyPr/>
        <a:lstStyle/>
        <a:p>
          <a:endParaRPr lang="en-US"/>
        </a:p>
      </dgm:t>
    </dgm:pt>
    <dgm:pt modelId="{CD455B81-9164-4B13-B653-504CA05CFCCD}" type="sibTrans" cxnId="{2E481564-45C4-41A1-AEF5-E318891EA996}">
      <dgm:prSet/>
      <dgm:spPr/>
      <dgm:t>
        <a:bodyPr/>
        <a:lstStyle/>
        <a:p>
          <a:endParaRPr lang="en-US"/>
        </a:p>
      </dgm:t>
    </dgm:pt>
    <dgm:pt modelId="{3D434F0C-716D-486B-A23A-A26F186E5EDC}" type="pres">
      <dgm:prSet presAssocID="{CAE8DD03-E898-478F-B3EF-F56F0C93ADB3}" presName="root" presStyleCnt="0">
        <dgm:presLayoutVars>
          <dgm:dir/>
          <dgm:resizeHandles val="exact"/>
        </dgm:presLayoutVars>
      </dgm:prSet>
      <dgm:spPr/>
    </dgm:pt>
    <dgm:pt modelId="{7B707214-2159-4159-8099-1503C60F2D14}" type="pres">
      <dgm:prSet presAssocID="{829E838D-E997-4BC1-9C99-2F7D6B1FBD4F}" presName="compNode" presStyleCnt="0"/>
      <dgm:spPr/>
    </dgm:pt>
    <dgm:pt modelId="{D348E5C9-6848-42F3-A42B-BFCCB6A29A21}" type="pres">
      <dgm:prSet presAssocID="{829E838D-E997-4BC1-9C99-2F7D6B1FBD4F}" presName="iconBgRect" presStyleLbl="bgShp" presStyleIdx="0" presStyleCnt="7"/>
      <dgm:spPr>
        <a:prstGeom prst="round2DiagRect">
          <a:avLst>
            <a:gd name="adj1" fmla="val 29727"/>
            <a:gd name="adj2" fmla="val 0"/>
          </a:avLst>
        </a:prstGeom>
      </dgm:spPr>
    </dgm:pt>
    <dgm:pt modelId="{E81666FF-5451-46CD-9F93-FFF03558AA9D}" type="pres">
      <dgm:prSet presAssocID="{829E838D-E997-4BC1-9C99-2F7D6B1FBD4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0E548EFE-50DB-43D7-BB11-C3832B822429}" type="pres">
      <dgm:prSet presAssocID="{829E838D-E997-4BC1-9C99-2F7D6B1FBD4F}" presName="spaceRect" presStyleCnt="0"/>
      <dgm:spPr/>
    </dgm:pt>
    <dgm:pt modelId="{5CBBBB4C-5410-498D-82D7-FEC9B0EB59A1}" type="pres">
      <dgm:prSet presAssocID="{829E838D-E997-4BC1-9C99-2F7D6B1FBD4F}" presName="textRect" presStyleLbl="revTx" presStyleIdx="0" presStyleCnt="7">
        <dgm:presLayoutVars>
          <dgm:chMax val="1"/>
          <dgm:chPref val="1"/>
        </dgm:presLayoutVars>
      </dgm:prSet>
      <dgm:spPr/>
    </dgm:pt>
    <dgm:pt modelId="{5235627B-F154-4B14-8963-B3AF7B3C7118}" type="pres">
      <dgm:prSet presAssocID="{69D78C71-ADF1-4768-B3B5-0EA75FA4B85A}" presName="sibTrans" presStyleCnt="0"/>
      <dgm:spPr/>
    </dgm:pt>
    <dgm:pt modelId="{1FB43FFC-9698-4C9B-9F58-18233F20B0CB}" type="pres">
      <dgm:prSet presAssocID="{669FF2D1-9DE4-402A-87F2-40E3A0939E6E}" presName="compNode" presStyleCnt="0"/>
      <dgm:spPr/>
    </dgm:pt>
    <dgm:pt modelId="{27A6AD63-C3FF-4FC3-8FEA-58B84DB6018E}" type="pres">
      <dgm:prSet presAssocID="{669FF2D1-9DE4-402A-87F2-40E3A0939E6E}" presName="iconBgRect" presStyleLbl="bgShp" presStyleIdx="1" presStyleCnt="7"/>
      <dgm:spPr>
        <a:prstGeom prst="round2DiagRect">
          <a:avLst>
            <a:gd name="adj1" fmla="val 29727"/>
            <a:gd name="adj2" fmla="val 0"/>
          </a:avLst>
        </a:prstGeom>
      </dgm:spPr>
    </dgm:pt>
    <dgm:pt modelId="{94D1D08E-997C-401C-AA48-036CB62FFF0E}" type="pres">
      <dgm:prSet presAssocID="{669FF2D1-9DE4-402A-87F2-40E3A0939E6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CA211F8F-35EB-4F6F-8713-F78AFB1E1C41}" type="pres">
      <dgm:prSet presAssocID="{669FF2D1-9DE4-402A-87F2-40E3A0939E6E}" presName="spaceRect" presStyleCnt="0"/>
      <dgm:spPr/>
    </dgm:pt>
    <dgm:pt modelId="{B32394E5-AE67-48E0-9DE9-8A6A2C98AC75}" type="pres">
      <dgm:prSet presAssocID="{669FF2D1-9DE4-402A-87F2-40E3A0939E6E}" presName="textRect" presStyleLbl="revTx" presStyleIdx="1" presStyleCnt="7">
        <dgm:presLayoutVars>
          <dgm:chMax val="1"/>
          <dgm:chPref val="1"/>
        </dgm:presLayoutVars>
      </dgm:prSet>
      <dgm:spPr/>
    </dgm:pt>
    <dgm:pt modelId="{D8A5FEC2-8694-438F-ACED-809FF34D6D23}" type="pres">
      <dgm:prSet presAssocID="{2469E649-D348-49D3-BBED-16E5C3844D29}" presName="sibTrans" presStyleCnt="0"/>
      <dgm:spPr/>
    </dgm:pt>
    <dgm:pt modelId="{8FCFE3D8-6766-430A-AC62-2E11C5BC0DF9}" type="pres">
      <dgm:prSet presAssocID="{134F507B-5322-48BD-9149-F1333D699E3F}" presName="compNode" presStyleCnt="0"/>
      <dgm:spPr/>
    </dgm:pt>
    <dgm:pt modelId="{7604AE43-F5F2-4CFC-8208-94335A8CB134}" type="pres">
      <dgm:prSet presAssocID="{134F507B-5322-48BD-9149-F1333D699E3F}" presName="iconBgRect" presStyleLbl="bgShp" presStyleIdx="2" presStyleCnt="7"/>
      <dgm:spPr>
        <a:prstGeom prst="round2DiagRect">
          <a:avLst>
            <a:gd name="adj1" fmla="val 29727"/>
            <a:gd name="adj2" fmla="val 0"/>
          </a:avLst>
        </a:prstGeom>
      </dgm:spPr>
    </dgm:pt>
    <dgm:pt modelId="{F19FBC16-5AB2-44D0-A03C-11387EE25A2D}" type="pres">
      <dgm:prSet presAssocID="{134F507B-5322-48BD-9149-F1333D699E3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CD395600-2A42-4BE3-809F-EF40CD2A3F0E}" type="pres">
      <dgm:prSet presAssocID="{134F507B-5322-48BD-9149-F1333D699E3F}" presName="spaceRect" presStyleCnt="0"/>
      <dgm:spPr/>
    </dgm:pt>
    <dgm:pt modelId="{008BAA81-88AF-42B0-836A-DC009883CE25}" type="pres">
      <dgm:prSet presAssocID="{134F507B-5322-48BD-9149-F1333D699E3F}" presName="textRect" presStyleLbl="revTx" presStyleIdx="2" presStyleCnt="7">
        <dgm:presLayoutVars>
          <dgm:chMax val="1"/>
          <dgm:chPref val="1"/>
        </dgm:presLayoutVars>
      </dgm:prSet>
      <dgm:spPr/>
    </dgm:pt>
    <dgm:pt modelId="{256DD420-A383-438A-9411-8385584CA074}" type="pres">
      <dgm:prSet presAssocID="{A320DE89-71AF-42F2-BD25-FC63ED6FD8EF}" presName="sibTrans" presStyleCnt="0"/>
      <dgm:spPr/>
    </dgm:pt>
    <dgm:pt modelId="{1EBA51DB-00C8-441B-A73C-A7BC6A0BA7E3}" type="pres">
      <dgm:prSet presAssocID="{81420F5F-B81A-443C-9B87-C28EDE5B047D}" presName="compNode" presStyleCnt="0"/>
      <dgm:spPr/>
    </dgm:pt>
    <dgm:pt modelId="{29C08881-8A2C-424A-9A75-E389CA9F3AF8}" type="pres">
      <dgm:prSet presAssocID="{81420F5F-B81A-443C-9B87-C28EDE5B047D}" presName="iconBgRect" presStyleLbl="bgShp" presStyleIdx="3" presStyleCnt="7"/>
      <dgm:spPr>
        <a:prstGeom prst="round2DiagRect">
          <a:avLst>
            <a:gd name="adj1" fmla="val 29727"/>
            <a:gd name="adj2" fmla="val 0"/>
          </a:avLst>
        </a:prstGeom>
      </dgm:spPr>
    </dgm:pt>
    <dgm:pt modelId="{BB475921-CB3C-484B-B5ED-A182B18A34BD}" type="pres">
      <dgm:prSet presAssocID="{81420F5F-B81A-443C-9B87-C28EDE5B047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uzzle"/>
        </a:ext>
      </dgm:extLst>
    </dgm:pt>
    <dgm:pt modelId="{56B5D78C-94D8-4534-B089-2E728DFAEE6E}" type="pres">
      <dgm:prSet presAssocID="{81420F5F-B81A-443C-9B87-C28EDE5B047D}" presName="spaceRect" presStyleCnt="0"/>
      <dgm:spPr/>
    </dgm:pt>
    <dgm:pt modelId="{B2AD7DEA-9CEF-45C8-892D-066FD88CDD38}" type="pres">
      <dgm:prSet presAssocID="{81420F5F-B81A-443C-9B87-C28EDE5B047D}" presName="textRect" presStyleLbl="revTx" presStyleIdx="3" presStyleCnt="7">
        <dgm:presLayoutVars>
          <dgm:chMax val="1"/>
          <dgm:chPref val="1"/>
        </dgm:presLayoutVars>
      </dgm:prSet>
      <dgm:spPr/>
    </dgm:pt>
    <dgm:pt modelId="{1E6283B2-54CB-463A-ABA6-D0E7BC9FCE5C}" type="pres">
      <dgm:prSet presAssocID="{50F3094A-B095-4EA5-9213-F098E8D9D8A4}" presName="sibTrans" presStyleCnt="0"/>
      <dgm:spPr/>
    </dgm:pt>
    <dgm:pt modelId="{D2E9C358-4953-478F-B2B6-1CC20A8087BB}" type="pres">
      <dgm:prSet presAssocID="{65B3BFFC-B70E-4782-8761-538E999B3AB3}" presName="compNode" presStyleCnt="0"/>
      <dgm:spPr/>
    </dgm:pt>
    <dgm:pt modelId="{B80D09C6-49AE-42E0-B79A-3DE3536D76F8}" type="pres">
      <dgm:prSet presAssocID="{65B3BFFC-B70E-4782-8761-538E999B3AB3}" presName="iconBgRect" presStyleLbl="bgShp" presStyleIdx="4" presStyleCnt="7"/>
      <dgm:spPr>
        <a:prstGeom prst="round2DiagRect">
          <a:avLst>
            <a:gd name="adj1" fmla="val 29727"/>
            <a:gd name="adj2" fmla="val 0"/>
          </a:avLst>
        </a:prstGeom>
      </dgm:spPr>
    </dgm:pt>
    <dgm:pt modelId="{D1CFA9A4-E8F2-4E14-A48E-8A5EADC98219}" type="pres">
      <dgm:prSet presAssocID="{65B3BFFC-B70E-4782-8761-538E999B3AB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9311EA51-0AC8-4AFA-94A1-ECD5434A23E0}" type="pres">
      <dgm:prSet presAssocID="{65B3BFFC-B70E-4782-8761-538E999B3AB3}" presName="spaceRect" presStyleCnt="0"/>
      <dgm:spPr/>
    </dgm:pt>
    <dgm:pt modelId="{8ADBBE0F-8408-455E-9412-A53935134C18}" type="pres">
      <dgm:prSet presAssocID="{65B3BFFC-B70E-4782-8761-538E999B3AB3}" presName="textRect" presStyleLbl="revTx" presStyleIdx="4" presStyleCnt="7">
        <dgm:presLayoutVars>
          <dgm:chMax val="1"/>
          <dgm:chPref val="1"/>
        </dgm:presLayoutVars>
      </dgm:prSet>
      <dgm:spPr/>
    </dgm:pt>
    <dgm:pt modelId="{921C7D6A-5C6B-4D3B-94D4-B3AAC77A9ACC}" type="pres">
      <dgm:prSet presAssocID="{51AA449D-9F5E-4131-BFD1-6923998F1620}" presName="sibTrans" presStyleCnt="0"/>
      <dgm:spPr/>
    </dgm:pt>
    <dgm:pt modelId="{18BE3095-D3A1-42A5-910B-5B5A285C3ECA}" type="pres">
      <dgm:prSet presAssocID="{7D7D70E5-7E7D-40F9-B705-0F22C4247854}" presName="compNode" presStyleCnt="0"/>
      <dgm:spPr/>
    </dgm:pt>
    <dgm:pt modelId="{D8AD3F44-DACD-422F-B035-3269E2AB2648}" type="pres">
      <dgm:prSet presAssocID="{7D7D70E5-7E7D-40F9-B705-0F22C4247854}" presName="iconBgRect" presStyleLbl="bgShp" presStyleIdx="5" presStyleCnt="7"/>
      <dgm:spPr>
        <a:prstGeom prst="round2DiagRect">
          <a:avLst>
            <a:gd name="adj1" fmla="val 29727"/>
            <a:gd name="adj2" fmla="val 0"/>
          </a:avLst>
        </a:prstGeom>
      </dgm:spPr>
    </dgm:pt>
    <dgm:pt modelId="{FC13AEF1-56FB-4EF2-9F28-60F8D7524598}" type="pres">
      <dgm:prSet presAssocID="{7D7D70E5-7E7D-40F9-B705-0F22C424785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525BF99B-4676-4E6F-BE42-196949D628C1}" type="pres">
      <dgm:prSet presAssocID="{7D7D70E5-7E7D-40F9-B705-0F22C4247854}" presName="spaceRect" presStyleCnt="0"/>
      <dgm:spPr/>
    </dgm:pt>
    <dgm:pt modelId="{B2D3854A-5815-4A9B-B806-4BD5AA56B338}" type="pres">
      <dgm:prSet presAssocID="{7D7D70E5-7E7D-40F9-B705-0F22C4247854}" presName="textRect" presStyleLbl="revTx" presStyleIdx="5" presStyleCnt="7">
        <dgm:presLayoutVars>
          <dgm:chMax val="1"/>
          <dgm:chPref val="1"/>
        </dgm:presLayoutVars>
      </dgm:prSet>
      <dgm:spPr/>
    </dgm:pt>
    <dgm:pt modelId="{CABE16C9-C068-4266-884B-0FA61D06DEC5}" type="pres">
      <dgm:prSet presAssocID="{A419B216-0EC8-4DFB-AE40-422369431DAA}" presName="sibTrans" presStyleCnt="0"/>
      <dgm:spPr/>
    </dgm:pt>
    <dgm:pt modelId="{25CDDD75-FEE4-4F4B-BC6B-2B0CDE3FC4A0}" type="pres">
      <dgm:prSet presAssocID="{F97EC2FB-9BA3-4292-B1D2-1EF391F32BE7}" presName="compNode" presStyleCnt="0"/>
      <dgm:spPr/>
    </dgm:pt>
    <dgm:pt modelId="{7FC41064-70E9-40A4-8BA0-51F79974074A}" type="pres">
      <dgm:prSet presAssocID="{F97EC2FB-9BA3-4292-B1D2-1EF391F32BE7}" presName="iconBgRect" presStyleLbl="bgShp" presStyleIdx="6" presStyleCnt="7"/>
      <dgm:spPr>
        <a:prstGeom prst="round2DiagRect">
          <a:avLst>
            <a:gd name="adj1" fmla="val 29727"/>
            <a:gd name="adj2" fmla="val 0"/>
          </a:avLst>
        </a:prstGeom>
      </dgm:spPr>
    </dgm:pt>
    <dgm:pt modelId="{4934F917-9721-4FF4-A3AC-44F0DBF12EC6}" type="pres">
      <dgm:prSet presAssocID="{F97EC2FB-9BA3-4292-B1D2-1EF391F32BE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3F8AAB1D-DFD5-4BBB-8789-805D88CACA28}" type="pres">
      <dgm:prSet presAssocID="{F97EC2FB-9BA3-4292-B1D2-1EF391F32BE7}" presName="spaceRect" presStyleCnt="0"/>
      <dgm:spPr/>
    </dgm:pt>
    <dgm:pt modelId="{71CE1D22-8764-4699-BB38-60B7D9818CFE}" type="pres">
      <dgm:prSet presAssocID="{F97EC2FB-9BA3-4292-B1D2-1EF391F32BE7}" presName="textRect" presStyleLbl="revTx" presStyleIdx="6" presStyleCnt="7">
        <dgm:presLayoutVars>
          <dgm:chMax val="1"/>
          <dgm:chPref val="1"/>
        </dgm:presLayoutVars>
      </dgm:prSet>
      <dgm:spPr/>
    </dgm:pt>
  </dgm:ptLst>
  <dgm:cxnLst>
    <dgm:cxn modelId="{5CB4F10B-52CE-4626-BCAA-01979CD328B1}" type="presOf" srcId="{829E838D-E997-4BC1-9C99-2F7D6B1FBD4F}" destId="{5CBBBB4C-5410-498D-82D7-FEC9B0EB59A1}" srcOrd="0" destOrd="0" presId="urn:microsoft.com/office/officeart/2018/5/layout/IconLeafLabelList"/>
    <dgm:cxn modelId="{064F445F-0E7E-4D17-9071-2A0A66AA45E9}" type="presOf" srcId="{81420F5F-B81A-443C-9B87-C28EDE5B047D}" destId="{B2AD7DEA-9CEF-45C8-892D-066FD88CDD38}" srcOrd="0" destOrd="0" presId="urn:microsoft.com/office/officeart/2018/5/layout/IconLeafLabelList"/>
    <dgm:cxn modelId="{2E481564-45C4-41A1-AEF5-E318891EA996}" srcId="{CAE8DD03-E898-478F-B3EF-F56F0C93ADB3}" destId="{F97EC2FB-9BA3-4292-B1D2-1EF391F32BE7}" srcOrd="6" destOrd="0" parTransId="{6AC5E024-F623-4A49-82E3-F0234EFA2A7B}" sibTransId="{CD455B81-9164-4B13-B653-504CA05CFCCD}"/>
    <dgm:cxn modelId="{C1DDB844-C973-47BE-8167-6AE7E6CC39C2}" srcId="{CAE8DD03-E898-478F-B3EF-F56F0C93ADB3}" destId="{134F507B-5322-48BD-9149-F1333D699E3F}" srcOrd="2" destOrd="0" parTransId="{783BCD39-D5D6-42AE-9D88-83C290B5A6E2}" sibTransId="{A320DE89-71AF-42F2-BD25-FC63ED6FD8EF}"/>
    <dgm:cxn modelId="{E0E59B6A-569B-41F9-9A2E-D26E0F479984}" type="presOf" srcId="{669FF2D1-9DE4-402A-87F2-40E3A0939E6E}" destId="{B32394E5-AE67-48E0-9DE9-8A6A2C98AC75}" srcOrd="0" destOrd="0" presId="urn:microsoft.com/office/officeart/2018/5/layout/IconLeafLabelList"/>
    <dgm:cxn modelId="{3FE0524F-8E14-4A5D-802A-096313E492E5}" srcId="{CAE8DD03-E898-478F-B3EF-F56F0C93ADB3}" destId="{829E838D-E997-4BC1-9C99-2F7D6B1FBD4F}" srcOrd="0" destOrd="0" parTransId="{D10D97C1-1AFE-453D-BEBE-9E3B415C637C}" sibTransId="{69D78C71-ADF1-4768-B3B5-0EA75FA4B85A}"/>
    <dgm:cxn modelId="{C690F4A1-9A4C-425D-8F43-F78C88DF2A8C}" type="presOf" srcId="{CAE8DD03-E898-478F-B3EF-F56F0C93ADB3}" destId="{3D434F0C-716D-486B-A23A-A26F186E5EDC}" srcOrd="0" destOrd="0" presId="urn:microsoft.com/office/officeart/2018/5/layout/IconLeafLabelList"/>
    <dgm:cxn modelId="{936D48A7-3513-4F45-966B-83A912796AD9}" srcId="{CAE8DD03-E898-478F-B3EF-F56F0C93ADB3}" destId="{81420F5F-B81A-443C-9B87-C28EDE5B047D}" srcOrd="3" destOrd="0" parTransId="{F868067A-8DF7-4784-BE0C-2427742E057F}" sibTransId="{50F3094A-B095-4EA5-9213-F098E8D9D8A4}"/>
    <dgm:cxn modelId="{B637ABBF-72C7-46ED-94B6-BF1F0A0E549A}" srcId="{CAE8DD03-E898-478F-B3EF-F56F0C93ADB3}" destId="{65B3BFFC-B70E-4782-8761-538E999B3AB3}" srcOrd="4" destOrd="0" parTransId="{A26FD265-9419-4333-AC18-F7CE1456682F}" sibTransId="{51AA449D-9F5E-4131-BFD1-6923998F1620}"/>
    <dgm:cxn modelId="{E53CC8C1-8BFA-4F8E-A2DD-2968D1A9FCE2}" srcId="{CAE8DD03-E898-478F-B3EF-F56F0C93ADB3}" destId="{7D7D70E5-7E7D-40F9-B705-0F22C4247854}" srcOrd="5" destOrd="0" parTransId="{EECD506A-E974-4045-A75C-B3D45AE68D0B}" sibTransId="{A419B216-0EC8-4DFB-AE40-422369431DAA}"/>
    <dgm:cxn modelId="{55585DC4-66F5-45E8-8FE6-3D166A93CA5F}" type="presOf" srcId="{65B3BFFC-B70E-4782-8761-538E999B3AB3}" destId="{8ADBBE0F-8408-455E-9412-A53935134C18}" srcOrd="0" destOrd="0" presId="urn:microsoft.com/office/officeart/2018/5/layout/IconLeafLabelList"/>
    <dgm:cxn modelId="{A1AD65C6-BE91-480A-88C2-138D0A7F1C4E}" type="presOf" srcId="{134F507B-5322-48BD-9149-F1333D699E3F}" destId="{008BAA81-88AF-42B0-836A-DC009883CE25}" srcOrd="0" destOrd="0" presId="urn:microsoft.com/office/officeart/2018/5/layout/IconLeafLabelList"/>
    <dgm:cxn modelId="{F7B521CB-CF7C-47D3-B7C7-F75891247D8B}" type="presOf" srcId="{7D7D70E5-7E7D-40F9-B705-0F22C4247854}" destId="{B2D3854A-5815-4A9B-B806-4BD5AA56B338}" srcOrd="0" destOrd="0" presId="urn:microsoft.com/office/officeart/2018/5/layout/IconLeafLabelList"/>
    <dgm:cxn modelId="{D08484D4-D68C-4F59-A55F-C0030B9570EA}" type="presOf" srcId="{F97EC2FB-9BA3-4292-B1D2-1EF391F32BE7}" destId="{71CE1D22-8764-4699-BB38-60B7D9818CFE}" srcOrd="0" destOrd="0" presId="urn:microsoft.com/office/officeart/2018/5/layout/IconLeafLabelList"/>
    <dgm:cxn modelId="{423B91FF-F63F-4BD2-8257-3840C882BA83}" srcId="{CAE8DD03-E898-478F-B3EF-F56F0C93ADB3}" destId="{669FF2D1-9DE4-402A-87F2-40E3A0939E6E}" srcOrd="1" destOrd="0" parTransId="{ECFA7893-8BA0-4F1E-8DC9-44AA8782F473}" sibTransId="{2469E649-D348-49D3-BBED-16E5C3844D29}"/>
    <dgm:cxn modelId="{102DA447-C2F9-449A-A03E-D6B42A63A445}" type="presParOf" srcId="{3D434F0C-716D-486B-A23A-A26F186E5EDC}" destId="{7B707214-2159-4159-8099-1503C60F2D14}" srcOrd="0" destOrd="0" presId="urn:microsoft.com/office/officeart/2018/5/layout/IconLeafLabelList"/>
    <dgm:cxn modelId="{98504329-E583-429D-94D1-8A5A4C1BABB1}" type="presParOf" srcId="{7B707214-2159-4159-8099-1503C60F2D14}" destId="{D348E5C9-6848-42F3-A42B-BFCCB6A29A21}" srcOrd="0" destOrd="0" presId="urn:microsoft.com/office/officeart/2018/5/layout/IconLeafLabelList"/>
    <dgm:cxn modelId="{89234490-5AE0-4A34-997B-1A652731CF17}" type="presParOf" srcId="{7B707214-2159-4159-8099-1503C60F2D14}" destId="{E81666FF-5451-46CD-9F93-FFF03558AA9D}" srcOrd="1" destOrd="0" presId="urn:microsoft.com/office/officeart/2018/5/layout/IconLeafLabelList"/>
    <dgm:cxn modelId="{8C8BA10D-DCCE-4011-839A-5D30F4E71818}" type="presParOf" srcId="{7B707214-2159-4159-8099-1503C60F2D14}" destId="{0E548EFE-50DB-43D7-BB11-C3832B822429}" srcOrd="2" destOrd="0" presId="urn:microsoft.com/office/officeart/2018/5/layout/IconLeafLabelList"/>
    <dgm:cxn modelId="{833632EB-D20B-4D36-9042-271C06085F63}" type="presParOf" srcId="{7B707214-2159-4159-8099-1503C60F2D14}" destId="{5CBBBB4C-5410-498D-82D7-FEC9B0EB59A1}" srcOrd="3" destOrd="0" presId="urn:microsoft.com/office/officeart/2018/5/layout/IconLeafLabelList"/>
    <dgm:cxn modelId="{91775FF6-1FDB-4EAB-A608-E4ACE56D800F}" type="presParOf" srcId="{3D434F0C-716D-486B-A23A-A26F186E5EDC}" destId="{5235627B-F154-4B14-8963-B3AF7B3C7118}" srcOrd="1" destOrd="0" presId="urn:microsoft.com/office/officeart/2018/5/layout/IconLeafLabelList"/>
    <dgm:cxn modelId="{F99514A6-EB21-4AD5-8E77-D81B1FC58244}" type="presParOf" srcId="{3D434F0C-716D-486B-A23A-A26F186E5EDC}" destId="{1FB43FFC-9698-4C9B-9F58-18233F20B0CB}" srcOrd="2" destOrd="0" presId="urn:microsoft.com/office/officeart/2018/5/layout/IconLeafLabelList"/>
    <dgm:cxn modelId="{DB1D700B-2335-48CD-A2EE-FC42F189D130}" type="presParOf" srcId="{1FB43FFC-9698-4C9B-9F58-18233F20B0CB}" destId="{27A6AD63-C3FF-4FC3-8FEA-58B84DB6018E}" srcOrd="0" destOrd="0" presId="urn:microsoft.com/office/officeart/2018/5/layout/IconLeafLabelList"/>
    <dgm:cxn modelId="{DC538691-3A05-42AA-B9B5-CF5A644DF24C}" type="presParOf" srcId="{1FB43FFC-9698-4C9B-9F58-18233F20B0CB}" destId="{94D1D08E-997C-401C-AA48-036CB62FFF0E}" srcOrd="1" destOrd="0" presId="urn:microsoft.com/office/officeart/2018/5/layout/IconLeafLabelList"/>
    <dgm:cxn modelId="{E97DC2A4-9DCC-4953-B90D-A0D39B1D9D62}" type="presParOf" srcId="{1FB43FFC-9698-4C9B-9F58-18233F20B0CB}" destId="{CA211F8F-35EB-4F6F-8713-F78AFB1E1C41}" srcOrd="2" destOrd="0" presId="urn:microsoft.com/office/officeart/2018/5/layout/IconLeafLabelList"/>
    <dgm:cxn modelId="{85545D4A-B169-4C1B-BFFD-AFC6A130FFF7}" type="presParOf" srcId="{1FB43FFC-9698-4C9B-9F58-18233F20B0CB}" destId="{B32394E5-AE67-48E0-9DE9-8A6A2C98AC75}" srcOrd="3" destOrd="0" presId="urn:microsoft.com/office/officeart/2018/5/layout/IconLeafLabelList"/>
    <dgm:cxn modelId="{927A3DFB-B124-49FD-8595-027A61011A30}" type="presParOf" srcId="{3D434F0C-716D-486B-A23A-A26F186E5EDC}" destId="{D8A5FEC2-8694-438F-ACED-809FF34D6D23}" srcOrd="3" destOrd="0" presId="urn:microsoft.com/office/officeart/2018/5/layout/IconLeafLabelList"/>
    <dgm:cxn modelId="{0C044CD4-1268-409F-9845-17294FE1F081}" type="presParOf" srcId="{3D434F0C-716D-486B-A23A-A26F186E5EDC}" destId="{8FCFE3D8-6766-430A-AC62-2E11C5BC0DF9}" srcOrd="4" destOrd="0" presId="urn:microsoft.com/office/officeart/2018/5/layout/IconLeafLabelList"/>
    <dgm:cxn modelId="{24E3AAF4-6449-42F1-8DB1-BE33DE90FA75}" type="presParOf" srcId="{8FCFE3D8-6766-430A-AC62-2E11C5BC0DF9}" destId="{7604AE43-F5F2-4CFC-8208-94335A8CB134}" srcOrd="0" destOrd="0" presId="urn:microsoft.com/office/officeart/2018/5/layout/IconLeafLabelList"/>
    <dgm:cxn modelId="{C24D5A99-2EF5-46A5-8A7A-406DA8E77B72}" type="presParOf" srcId="{8FCFE3D8-6766-430A-AC62-2E11C5BC0DF9}" destId="{F19FBC16-5AB2-44D0-A03C-11387EE25A2D}" srcOrd="1" destOrd="0" presId="urn:microsoft.com/office/officeart/2018/5/layout/IconLeafLabelList"/>
    <dgm:cxn modelId="{ABEE2914-B5EA-4FF0-8697-9B7EF661BA49}" type="presParOf" srcId="{8FCFE3D8-6766-430A-AC62-2E11C5BC0DF9}" destId="{CD395600-2A42-4BE3-809F-EF40CD2A3F0E}" srcOrd="2" destOrd="0" presId="urn:microsoft.com/office/officeart/2018/5/layout/IconLeafLabelList"/>
    <dgm:cxn modelId="{CD12E5BC-78BD-4EDE-8A5D-99B8AEDF0783}" type="presParOf" srcId="{8FCFE3D8-6766-430A-AC62-2E11C5BC0DF9}" destId="{008BAA81-88AF-42B0-836A-DC009883CE25}" srcOrd="3" destOrd="0" presId="urn:microsoft.com/office/officeart/2018/5/layout/IconLeafLabelList"/>
    <dgm:cxn modelId="{2A202BC4-5E18-4E21-9EC7-65B66F5E5000}" type="presParOf" srcId="{3D434F0C-716D-486B-A23A-A26F186E5EDC}" destId="{256DD420-A383-438A-9411-8385584CA074}" srcOrd="5" destOrd="0" presId="urn:microsoft.com/office/officeart/2018/5/layout/IconLeafLabelList"/>
    <dgm:cxn modelId="{E46E6C15-FBF3-4A29-99ED-CEE0EE71607B}" type="presParOf" srcId="{3D434F0C-716D-486B-A23A-A26F186E5EDC}" destId="{1EBA51DB-00C8-441B-A73C-A7BC6A0BA7E3}" srcOrd="6" destOrd="0" presId="urn:microsoft.com/office/officeart/2018/5/layout/IconLeafLabelList"/>
    <dgm:cxn modelId="{C797EF40-C94A-45AC-987F-C6E1C827B4E8}" type="presParOf" srcId="{1EBA51DB-00C8-441B-A73C-A7BC6A0BA7E3}" destId="{29C08881-8A2C-424A-9A75-E389CA9F3AF8}" srcOrd="0" destOrd="0" presId="urn:microsoft.com/office/officeart/2018/5/layout/IconLeafLabelList"/>
    <dgm:cxn modelId="{E09962E9-4F10-4863-934C-1D594A23D082}" type="presParOf" srcId="{1EBA51DB-00C8-441B-A73C-A7BC6A0BA7E3}" destId="{BB475921-CB3C-484B-B5ED-A182B18A34BD}" srcOrd="1" destOrd="0" presId="urn:microsoft.com/office/officeart/2018/5/layout/IconLeafLabelList"/>
    <dgm:cxn modelId="{B748BD04-FA91-4B70-9380-C7CCAA3D2D8F}" type="presParOf" srcId="{1EBA51DB-00C8-441B-A73C-A7BC6A0BA7E3}" destId="{56B5D78C-94D8-4534-B089-2E728DFAEE6E}" srcOrd="2" destOrd="0" presId="urn:microsoft.com/office/officeart/2018/5/layout/IconLeafLabelList"/>
    <dgm:cxn modelId="{9BBD2184-7A53-4078-BA1C-EBE331B91137}" type="presParOf" srcId="{1EBA51DB-00C8-441B-A73C-A7BC6A0BA7E3}" destId="{B2AD7DEA-9CEF-45C8-892D-066FD88CDD38}" srcOrd="3" destOrd="0" presId="urn:microsoft.com/office/officeart/2018/5/layout/IconLeafLabelList"/>
    <dgm:cxn modelId="{B476BC90-C4FB-4885-AC2C-B2A0032BDEC8}" type="presParOf" srcId="{3D434F0C-716D-486B-A23A-A26F186E5EDC}" destId="{1E6283B2-54CB-463A-ABA6-D0E7BC9FCE5C}" srcOrd="7" destOrd="0" presId="urn:microsoft.com/office/officeart/2018/5/layout/IconLeafLabelList"/>
    <dgm:cxn modelId="{451A6BE7-9753-4FE3-A73E-225AD222B8EB}" type="presParOf" srcId="{3D434F0C-716D-486B-A23A-A26F186E5EDC}" destId="{D2E9C358-4953-478F-B2B6-1CC20A8087BB}" srcOrd="8" destOrd="0" presId="urn:microsoft.com/office/officeart/2018/5/layout/IconLeafLabelList"/>
    <dgm:cxn modelId="{3956AF13-7389-46EC-BEE2-EB7638AD05C0}" type="presParOf" srcId="{D2E9C358-4953-478F-B2B6-1CC20A8087BB}" destId="{B80D09C6-49AE-42E0-B79A-3DE3536D76F8}" srcOrd="0" destOrd="0" presId="urn:microsoft.com/office/officeart/2018/5/layout/IconLeafLabelList"/>
    <dgm:cxn modelId="{AFD31B8D-285D-4D10-BC71-F89D3818AA7F}" type="presParOf" srcId="{D2E9C358-4953-478F-B2B6-1CC20A8087BB}" destId="{D1CFA9A4-E8F2-4E14-A48E-8A5EADC98219}" srcOrd="1" destOrd="0" presId="urn:microsoft.com/office/officeart/2018/5/layout/IconLeafLabelList"/>
    <dgm:cxn modelId="{9810F58B-00D3-4E94-B9F4-F9C5C788DD4A}" type="presParOf" srcId="{D2E9C358-4953-478F-B2B6-1CC20A8087BB}" destId="{9311EA51-0AC8-4AFA-94A1-ECD5434A23E0}" srcOrd="2" destOrd="0" presId="urn:microsoft.com/office/officeart/2018/5/layout/IconLeafLabelList"/>
    <dgm:cxn modelId="{F3E18CFA-3A7E-4A40-B483-4545E5F54FC4}" type="presParOf" srcId="{D2E9C358-4953-478F-B2B6-1CC20A8087BB}" destId="{8ADBBE0F-8408-455E-9412-A53935134C18}" srcOrd="3" destOrd="0" presId="urn:microsoft.com/office/officeart/2018/5/layout/IconLeafLabelList"/>
    <dgm:cxn modelId="{5AA76276-76C2-49B3-99B9-AB865D032BF3}" type="presParOf" srcId="{3D434F0C-716D-486B-A23A-A26F186E5EDC}" destId="{921C7D6A-5C6B-4D3B-94D4-B3AAC77A9ACC}" srcOrd="9" destOrd="0" presId="urn:microsoft.com/office/officeart/2018/5/layout/IconLeafLabelList"/>
    <dgm:cxn modelId="{20F94E14-0C2F-4ACD-AFF1-E9963CAB7C24}" type="presParOf" srcId="{3D434F0C-716D-486B-A23A-A26F186E5EDC}" destId="{18BE3095-D3A1-42A5-910B-5B5A285C3ECA}" srcOrd="10" destOrd="0" presId="urn:microsoft.com/office/officeart/2018/5/layout/IconLeafLabelList"/>
    <dgm:cxn modelId="{3AB367DB-518F-497D-82D3-ED985FEE755C}" type="presParOf" srcId="{18BE3095-D3A1-42A5-910B-5B5A285C3ECA}" destId="{D8AD3F44-DACD-422F-B035-3269E2AB2648}" srcOrd="0" destOrd="0" presId="urn:microsoft.com/office/officeart/2018/5/layout/IconLeafLabelList"/>
    <dgm:cxn modelId="{48C1508B-D72A-4D4D-AF4C-C72FC2B3522B}" type="presParOf" srcId="{18BE3095-D3A1-42A5-910B-5B5A285C3ECA}" destId="{FC13AEF1-56FB-4EF2-9F28-60F8D7524598}" srcOrd="1" destOrd="0" presId="urn:microsoft.com/office/officeart/2018/5/layout/IconLeafLabelList"/>
    <dgm:cxn modelId="{AF4DD5B2-DB17-4EDA-8A05-940D18836A67}" type="presParOf" srcId="{18BE3095-D3A1-42A5-910B-5B5A285C3ECA}" destId="{525BF99B-4676-4E6F-BE42-196949D628C1}" srcOrd="2" destOrd="0" presId="urn:microsoft.com/office/officeart/2018/5/layout/IconLeafLabelList"/>
    <dgm:cxn modelId="{1F8AFC39-3087-4A9E-A27A-F4A1F6EE7DE0}" type="presParOf" srcId="{18BE3095-D3A1-42A5-910B-5B5A285C3ECA}" destId="{B2D3854A-5815-4A9B-B806-4BD5AA56B338}" srcOrd="3" destOrd="0" presId="urn:microsoft.com/office/officeart/2018/5/layout/IconLeafLabelList"/>
    <dgm:cxn modelId="{3776B350-5461-4E00-840A-0037F52F42F9}" type="presParOf" srcId="{3D434F0C-716D-486B-A23A-A26F186E5EDC}" destId="{CABE16C9-C068-4266-884B-0FA61D06DEC5}" srcOrd="11" destOrd="0" presId="urn:microsoft.com/office/officeart/2018/5/layout/IconLeafLabelList"/>
    <dgm:cxn modelId="{B5EB0D53-863E-4230-A9AC-AE94F4BD8C55}" type="presParOf" srcId="{3D434F0C-716D-486B-A23A-A26F186E5EDC}" destId="{25CDDD75-FEE4-4F4B-BC6B-2B0CDE3FC4A0}" srcOrd="12" destOrd="0" presId="urn:microsoft.com/office/officeart/2018/5/layout/IconLeafLabelList"/>
    <dgm:cxn modelId="{8BB83966-E68B-4EE7-9660-1F9136592ADB}" type="presParOf" srcId="{25CDDD75-FEE4-4F4B-BC6B-2B0CDE3FC4A0}" destId="{7FC41064-70E9-40A4-8BA0-51F79974074A}" srcOrd="0" destOrd="0" presId="urn:microsoft.com/office/officeart/2018/5/layout/IconLeafLabelList"/>
    <dgm:cxn modelId="{1ABD8ECB-0678-489D-A2CA-98ACDC5594DC}" type="presParOf" srcId="{25CDDD75-FEE4-4F4B-BC6B-2B0CDE3FC4A0}" destId="{4934F917-9721-4FF4-A3AC-44F0DBF12EC6}" srcOrd="1" destOrd="0" presId="urn:microsoft.com/office/officeart/2018/5/layout/IconLeafLabelList"/>
    <dgm:cxn modelId="{C2855A0B-8E72-42A1-88C9-567B46E5760A}" type="presParOf" srcId="{25CDDD75-FEE4-4F4B-BC6B-2B0CDE3FC4A0}" destId="{3F8AAB1D-DFD5-4BBB-8789-805D88CACA28}" srcOrd="2" destOrd="0" presId="urn:microsoft.com/office/officeart/2018/5/layout/IconLeafLabelList"/>
    <dgm:cxn modelId="{E1B9CFA0-2D91-4050-A663-9FB09CD029D8}" type="presParOf" srcId="{25CDDD75-FEE4-4F4B-BC6B-2B0CDE3FC4A0}" destId="{71CE1D22-8764-4699-BB38-60B7D9818CF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230495-52C1-4636-B22B-03D77250E00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13AA391-8BBF-438C-8030-88620241260F}">
      <dgm:prSet/>
      <dgm:spPr/>
      <dgm:t>
        <a:bodyPr/>
        <a:lstStyle/>
        <a:p>
          <a:pPr>
            <a:lnSpc>
              <a:spcPct val="100000"/>
            </a:lnSpc>
            <a:defRPr cap="all"/>
          </a:pPr>
          <a:r>
            <a:rPr lang="en-US" dirty="0"/>
            <a:t>Reactive Maintenance</a:t>
          </a:r>
        </a:p>
      </dgm:t>
    </dgm:pt>
    <dgm:pt modelId="{1BAF8673-7CC9-4673-A235-FA3033421796}" type="parTrans" cxnId="{D6709A72-0428-4EEE-8106-2F361EDE4B4F}">
      <dgm:prSet/>
      <dgm:spPr/>
      <dgm:t>
        <a:bodyPr/>
        <a:lstStyle/>
        <a:p>
          <a:endParaRPr lang="en-US"/>
        </a:p>
      </dgm:t>
    </dgm:pt>
    <dgm:pt modelId="{5258371F-0E5A-4019-8C37-C1DAA7B6128A}" type="sibTrans" cxnId="{D6709A72-0428-4EEE-8106-2F361EDE4B4F}">
      <dgm:prSet/>
      <dgm:spPr/>
      <dgm:t>
        <a:bodyPr/>
        <a:lstStyle/>
        <a:p>
          <a:endParaRPr lang="en-US"/>
        </a:p>
      </dgm:t>
    </dgm:pt>
    <dgm:pt modelId="{8BFB09F0-617A-404B-A921-EC6A5E753417}">
      <dgm:prSet/>
      <dgm:spPr/>
      <dgm:t>
        <a:bodyPr/>
        <a:lstStyle/>
        <a:p>
          <a:pPr>
            <a:lnSpc>
              <a:spcPct val="100000"/>
            </a:lnSpc>
            <a:defRPr cap="all"/>
          </a:pPr>
          <a:r>
            <a:rPr lang="en-US" dirty="0"/>
            <a:t>Preventive Maintenance </a:t>
          </a:r>
        </a:p>
      </dgm:t>
    </dgm:pt>
    <dgm:pt modelId="{16F9B934-18B2-4C6E-B34B-8565811811E1}" type="parTrans" cxnId="{0C3DC94B-5865-4B15-BD05-0C6B459A673D}">
      <dgm:prSet/>
      <dgm:spPr/>
      <dgm:t>
        <a:bodyPr/>
        <a:lstStyle/>
        <a:p>
          <a:endParaRPr lang="en-US"/>
        </a:p>
      </dgm:t>
    </dgm:pt>
    <dgm:pt modelId="{BB001396-4170-4BBF-9A0B-7F661106C129}" type="sibTrans" cxnId="{0C3DC94B-5865-4B15-BD05-0C6B459A673D}">
      <dgm:prSet/>
      <dgm:spPr/>
      <dgm:t>
        <a:bodyPr/>
        <a:lstStyle/>
        <a:p>
          <a:endParaRPr lang="en-US"/>
        </a:p>
      </dgm:t>
    </dgm:pt>
    <dgm:pt modelId="{FBA5E543-FAF8-416F-A79D-76B738318D0C}">
      <dgm:prSet/>
      <dgm:spPr/>
      <dgm:t>
        <a:bodyPr/>
        <a:lstStyle/>
        <a:p>
          <a:pPr>
            <a:lnSpc>
              <a:spcPct val="100000"/>
            </a:lnSpc>
            <a:defRPr cap="all"/>
          </a:pPr>
          <a:r>
            <a:rPr lang="en-US"/>
            <a:t>Predictive Maintenance  </a:t>
          </a:r>
        </a:p>
      </dgm:t>
    </dgm:pt>
    <dgm:pt modelId="{975548B4-2F05-4A0A-B2CF-72FF65111A69}" type="parTrans" cxnId="{6DC54F63-3F32-4045-9CE5-32551EE24978}">
      <dgm:prSet/>
      <dgm:spPr/>
      <dgm:t>
        <a:bodyPr/>
        <a:lstStyle/>
        <a:p>
          <a:endParaRPr lang="en-US"/>
        </a:p>
      </dgm:t>
    </dgm:pt>
    <dgm:pt modelId="{07DF4B86-2A73-4CA6-9FA4-2AADDD2960AD}" type="sibTrans" cxnId="{6DC54F63-3F32-4045-9CE5-32551EE24978}">
      <dgm:prSet/>
      <dgm:spPr/>
      <dgm:t>
        <a:bodyPr/>
        <a:lstStyle/>
        <a:p>
          <a:endParaRPr lang="en-US"/>
        </a:p>
      </dgm:t>
    </dgm:pt>
    <dgm:pt modelId="{8087EFDC-CE47-4082-A1B5-67DC1F6F85EC}" type="pres">
      <dgm:prSet presAssocID="{A7230495-52C1-4636-B22B-03D77250E008}" presName="root" presStyleCnt="0">
        <dgm:presLayoutVars>
          <dgm:dir/>
          <dgm:resizeHandles val="exact"/>
        </dgm:presLayoutVars>
      </dgm:prSet>
      <dgm:spPr/>
    </dgm:pt>
    <dgm:pt modelId="{0F6C1B23-5378-4C11-AF38-017FC3967E2E}" type="pres">
      <dgm:prSet presAssocID="{513AA391-8BBF-438C-8030-88620241260F}" presName="compNode" presStyleCnt="0"/>
      <dgm:spPr/>
    </dgm:pt>
    <dgm:pt modelId="{519960CD-4410-4736-A0B5-5FC516D50C9C}" type="pres">
      <dgm:prSet presAssocID="{513AA391-8BBF-438C-8030-88620241260F}" presName="iconBgRect" presStyleLbl="bgShp" presStyleIdx="0" presStyleCnt="3"/>
      <dgm:spPr/>
    </dgm:pt>
    <dgm:pt modelId="{15F021E6-AAB6-4F34-874D-5392ED512164}" type="pres">
      <dgm:prSet presAssocID="{513AA391-8BBF-438C-8030-88620241260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B89750B1-B472-4A37-8162-BA59A3F0C46F}" type="pres">
      <dgm:prSet presAssocID="{513AA391-8BBF-438C-8030-88620241260F}" presName="spaceRect" presStyleCnt="0"/>
      <dgm:spPr/>
    </dgm:pt>
    <dgm:pt modelId="{EDBB0713-6C9E-4500-B0C8-AB31FD216BF9}" type="pres">
      <dgm:prSet presAssocID="{513AA391-8BBF-438C-8030-88620241260F}" presName="textRect" presStyleLbl="revTx" presStyleIdx="0" presStyleCnt="3">
        <dgm:presLayoutVars>
          <dgm:chMax val="1"/>
          <dgm:chPref val="1"/>
        </dgm:presLayoutVars>
      </dgm:prSet>
      <dgm:spPr/>
    </dgm:pt>
    <dgm:pt modelId="{328826DF-D960-42DF-A3B7-65810EA02EE7}" type="pres">
      <dgm:prSet presAssocID="{5258371F-0E5A-4019-8C37-C1DAA7B6128A}" presName="sibTrans" presStyleCnt="0"/>
      <dgm:spPr/>
    </dgm:pt>
    <dgm:pt modelId="{BC2F3B7C-5639-473A-ADB8-5C0B99837EF7}" type="pres">
      <dgm:prSet presAssocID="{8BFB09F0-617A-404B-A921-EC6A5E753417}" presName="compNode" presStyleCnt="0"/>
      <dgm:spPr/>
    </dgm:pt>
    <dgm:pt modelId="{A83BB5BC-8F0B-43F7-863C-FF0A935C00A3}" type="pres">
      <dgm:prSet presAssocID="{8BFB09F0-617A-404B-A921-EC6A5E753417}" presName="iconBgRect" presStyleLbl="bgShp" presStyleIdx="1" presStyleCnt="3"/>
      <dgm:spPr/>
    </dgm:pt>
    <dgm:pt modelId="{C5808593-9A7D-4A68-A84A-C8A5A6C6435F}" type="pres">
      <dgm:prSet presAssocID="{8BFB09F0-617A-404B-A921-EC6A5E7534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rench"/>
        </a:ext>
      </dgm:extLst>
    </dgm:pt>
    <dgm:pt modelId="{D2C28119-DBB2-412C-911A-C399E647C1A5}" type="pres">
      <dgm:prSet presAssocID="{8BFB09F0-617A-404B-A921-EC6A5E753417}" presName="spaceRect" presStyleCnt="0"/>
      <dgm:spPr/>
    </dgm:pt>
    <dgm:pt modelId="{188070FE-A875-4EFD-B785-50AAB059BB93}" type="pres">
      <dgm:prSet presAssocID="{8BFB09F0-617A-404B-A921-EC6A5E753417}" presName="textRect" presStyleLbl="revTx" presStyleIdx="1" presStyleCnt="3">
        <dgm:presLayoutVars>
          <dgm:chMax val="1"/>
          <dgm:chPref val="1"/>
        </dgm:presLayoutVars>
      </dgm:prSet>
      <dgm:spPr/>
    </dgm:pt>
    <dgm:pt modelId="{04F9ABD2-4031-44EB-8178-FC7A448F819C}" type="pres">
      <dgm:prSet presAssocID="{BB001396-4170-4BBF-9A0B-7F661106C129}" presName="sibTrans" presStyleCnt="0"/>
      <dgm:spPr/>
    </dgm:pt>
    <dgm:pt modelId="{49B7D36A-06D7-4F44-951E-2A470B6CDCD7}" type="pres">
      <dgm:prSet presAssocID="{FBA5E543-FAF8-416F-A79D-76B738318D0C}" presName="compNode" presStyleCnt="0"/>
      <dgm:spPr/>
    </dgm:pt>
    <dgm:pt modelId="{BDF8AC3E-346B-4D3D-960F-3824780C143D}" type="pres">
      <dgm:prSet presAssocID="{FBA5E543-FAF8-416F-A79D-76B738318D0C}" presName="iconBgRect" presStyleLbl="bgShp" presStyleIdx="2" presStyleCnt="3"/>
      <dgm:spPr/>
    </dgm:pt>
    <dgm:pt modelId="{1994E672-4989-4447-A58B-AFBB2E58EDA1}" type="pres">
      <dgm:prSet presAssocID="{FBA5E543-FAF8-416F-A79D-76B738318D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D0DD59A1-1ACD-4A95-B285-2C33C54FC7F8}" type="pres">
      <dgm:prSet presAssocID="{FBA5E543-FAF8-416F-A79D-76B738318D0C}" presName="spaceRect" presStyleCnt="0"/>
      <dgm:spPr/>
    </dgm:pt>
    <dgm:pt modelId="{F815C97D-5D9F-4AB6-9A71-73C05A67481F}" type="pres">
      <dgm:prSet presAssocID="{FBA5E543-FAF8-416F-A79D-76B738318D0C}" presName="textRect" presStyleLbl="revTx" presStyleIdx="2" presStyleCnt="3">
        <dgm:presLayoutVars>
          <dgm:chMax val="1"/>
          <dgm:chPref val="1"/>
        </dgm:presLayoutVars>
      </dgm:prSet>
      <dgm:spPr/>
    </dgm:pt>
  </dgm:ptLst>
  <dgm:cxnLst>
    <dgm:cxn modelId="{E8140A5B-615C-456D-837F-3930409EB143}" type="presOf" srcId="{8BFB09F0-617A-404B-A921-EC6A5E753417}" destId="{188070FE-A875-4EFD-B785-50AAB059BB93}" srcOrd="0" destOrd="0" presId="urn:microsoft.com/office/officeart/2018/5/layout/IconCircleLabelList"/>
    <dgm:cxn modelId="{6DC54F63-3F32-4045-9CE5-32551EE24978}" srcId="{A7230495-52C1-4636-B22B-03D77250E008}" destId="{FBA5E543-FAF8-416F-A79D-76B738318D0C}" srcOrd="2" destOrd="0" parTransId="{975548B4-2F05-4A0A-B2CF-72FF65111A69}" sibTransId="{07DF4B86-2A73-4CA6-9FA4-2AADDD2960AD}"/>
    <dgm:cxn modelId="{0C3DC94B-5865-4B15-BD05-0C6B459A673D}" srcId="{A7230495-52C1-4636-B22B-03D77250E008}" destId="{8BFB09F0-617A-404B-A921-EC6A5E753417}" srcOrd="1" destOrd="0" parTransId="{16F9B934-18B2-4C6E-B34B-8565811811E1}" sibTransId="{BB001396-4170-4BBF-9A0B-7F661106C129}"/>
    <dgm:cxn modelId="{D6709A72-0428-4EEE-8106-2F361EDE4B4F}" srcId="{A7230495-52C1-4636-B22B-03D77250E008}" destId="{513AA391-8BBF-438C-8030-88620241260F}" srcOrd="0" destOrd="0" parTransId="{1BAF8673-7CC9-4673-A235-FA3033421796}" sibTransId="{5258371F-0E5A-4019-8C37-C1DAA7B6128A}"/>
    <dgm:cxn modelId="{533A3573-BA33-4260-B40C-500020AAFD40}" type="presOf" srcId="{513AA391-8BBF-438C-8030-88620241260F}" destId="{EDBB0713-6C9E-4500-B0C8-AB31FD216BF9}" srcOrd="0" destOrd="0" presId="urn:microsoft.com/office/officeart/2018/5/layout/IconCircleLabelList"/>
    <dgm:cxn modelId="{98BEF492-6F63-4163-B551-021BFF48039F}" type="presOf" srcId="{FBA5E543-FAF8-416F-A79D-76B738318D0C}" destId="{F815C97D-5D9F-4AB6-9A71-73C05A67481F}" srcOrd="0" destOrd="0" presId="urn:microsoft.com/office/officeart/2018/5/layout/IconCircleLabelList"/>
    <dgm:cxn modelId="{C04782B1-D507-45DD-B494-0C9030142D61}" type="presOf" srcId="{A7230495-52C1-4636-B22B-03D77250E008}" destId="{8087EFDC-CE47-4082-A1B5-67DC1F6F85EC}" srcOrd="0" destOrd="0" presId="urn:microsoft.com/office/officeart/2018/5/layout/IconCircleLabelList"/>
    <dgm:cxn modelId="{457ED563-6285-4418-ACE9-6CAC21754C62}" type="presParOf" srcId="{8087EFDC-CE47-4082-A1B5-67DC1F6F85EC}" destId="{0F6C1B23-5378-4C11-AF38-017FC3967E2E}" srcOrd="0" destOrd="0" presId="urn:microsoft.com/office/officeart/2018/5/layout/IconCircleLabelList"/>
    <dgm:cxn modelId="{CC9190A5-0B44-42A4-AF4F-1C5D76472FB0}" type="presParOf" srcId="{0F6C1B23-5378-4C11-AF38-017FC3967E2E}" destId="{519960CD-4410-4736-A0B5-5FC516D50C9C}" srcOrd="0" destOrd="0" presId="urn:microsoft.com/office/officeart/2018/5/layout/IconCircleLabelList"/>
    <dgm:cxn modelId="{D482CAA8-E8D6-43AC-95E8-A4A839E4473D}" type="presParOf" srcId="{0F6C1B23-5378-4C11-AF38-017FC3967E2E}" destId="{15F021E6-AAB6-4F34-874D-5392ED512164}" srcOrd="1" destOrd="0" presId="urn:microsoft.com/office/officeart/2018/5/layout/IconCircleLabelList"/>
    <dgm:cxn modelId="{DA2DE792-D12C-47AD-8B9D-3B843F15EA3C}" type="presParOf" srcId="{0F6C1B23-5378-4C11-AF38-017FC3967E2E}" destId="{B89750B1-B472-4A37-8162-BA59A3F0C46F}" srcOrd="2" destOrd="0" presId="urn:microsoft.com/office/officeart/2018/5/layout/IconCircleLabelList"/>
    <dgm:cxn modelId="{FF68C56C-D36E-458D-A442-65608BDC03D5}" type="presParOf" srcId="{0F6C1B23-5378-4C11-AF38-017FC3967E2E}" destId="{EDBB0713-6C9E-4500-B0C8-AB31FD216BF9}" srcOrd="3" destOrd="0" presId="urn:microsoft.com/office/officeart/2018/5/layout/IconCircleLabelList"/>
    <dgm:cxn modelId="{97EC5F5D-04AD-442C-80B6-2CEDE9160D68}" type="presParOf" srcId="{8087EFDC-CE47-4082-A1B5-67DC1F6F85EC}" destId="{328826DF-D960-42DF-A3B7-65810EA02EE7}" srcOrd="1" destOrd="0" presId="urn:microsoft.com/office/officeart/2018/5/layout/IconCircleLabelList"/>
    <dgm:cxn modelId="{0736C183-B114-49F4-90E7-A11EBADCF395}" type="presParOf" srcId="{8087EFDC-CE47-4082-A1B5-67DC1F6F85EC}" destId="{BC2F3B7C-5639-473A-ADB8-5C0B99837EF7}" srcOrd="2" destOrd="0" presId="urn:microsoft.com/office/officeart/2018/5/layout/IconCircleLabelList"/>
    <dgm:cxn modelId="{4AF2DAEC-E06C-4B09-B6C2-7BEDB782C23E}" type="presParOf" srcId="{BC2F3B7C-5639-473A-ADB8-5C0B99837EF7}" destId="{A83BB5BC-8F0B-43F7-863C-FF0A935C00A3}" srcOrd="0" destOrd="0" presId="urn:microsoft.com/office/officeart/2018/5/layout/IconCircleLabelList"/>
    <dgm:cxn modelId="{8120E07F-0CFF-471A-BA1B-B88C1EE687BC}" type="presParOf" srcId="{BC2F3B7C-5639-473A-ADB8-5C0B99837EF7}" destId="{C5808593-9A7D-4A68-A84A-C8A5A6C6435F}" srcOrd="1" destOrd="0" presId="urn:microsoft.com/office/officeart/2018/5/layout/IconCircleLabelList"/>
    <dgm:cxn modelId="{4CFDC565-0835-405A-B6A8-CDFC65CE9986}" type="presParOf" srcId="{BC2F3B7C-5639-473A-ADB8-5C0B99837EF7}" destId="{D2C28119-DBB2-412C-911A-C399E647C1A5}" srcOrd="2" destOrd="0" presId="urn:microsoft.com/office/officeart/2018/5/layout/IconCircleLabelList"/>
    <dgm:cxn modelId="{F9583556-57C7-4EB1-AE34-12A5996525B7}" type="presParOf" srcId="{BC2F3B7C-5639-473A-ADB8-5C0B99837EF7}" destId="{188070FE-A875-4EFD-B785-50AAB059BB93}" srcOrd="3" destOrd="0" presId="urn:microsoft.com/office/officeart/2018/5/layout/IconCircleLabelList"/>
    <dgm:cxn modelId="{410AA322-BCCC-4187-B17F-1BAB9F5B890B}" type="presParOf" srcId="{8087EFDC-CE47-4082-A1B5-67DC1F6F85EC}" destId="{04F9ABD2-4031-44EB-8178-FC7A448F819C}" srcOrd="3" destOrd="0" presId="urn:microsoft.com/office/officeart/2018/5/layout/IconCircleLabelList"/>
    <dgm:cxn modelId="{3DBF84A6-CBD5-4A39-BF36-26ECBC2686A2}" type="presParOf" srcId="{8087EFDC-CE47-4082-A1B5-67DC1F6F85EC}" destId="{49B7D36A-06D7-4F44-951E-2A470B6CDCD7}" srcOrd="4" destOrd="0" presId="urn:microsoft.com/office/officeart/2018/5/layout/IconCircleLabelList"/>
    <dgm:cxn modelId="{1F2AA6B6-6606-44DF-AE8C-F389886AC345}" type="presParOf" srcId="{49B7D36A-06D7-4F44-951E-2A470B6CDCD7}" destId="{BDF8AC3E-346B-4D3D-960F-3824780C143D}" srcOrd="0" destOrd="0" presId="urn:microsoft.com/office/officeart/2018/5/layout/IconCircleLabelList"/>
    <dgm:cxn modelId="{6432BA57-0A87-4054-B5B9-5AD7F488BCE9}" type="presParOf" srcId="{49B7D36A-06D7-4F44-951E-2A470B6CDCD7}" destId="{1994E672-4989-4447-A58B-AFBB2E58EDA1}" srcOrd="1" destOrd="0" presId="urn:microsoft.com/office/officeart/2018/5/layout/IconCircleLabelList"/>
    <dgm:cxn modelId="{B5762D9B-22C2-4FE6-890E-F2CA373DB206}" type="presParOf" srcId="{49B7D36A-06D7-4F44-951E-2A470B6CDCD7}" destId="{D0DD59A1-1ACD-4A95-B285-2C33C54FC7F8}" srcOrd="2" destOrd="0" presId="urn:microsoft.com/office/officeart/2018/5/layout/IconCircleLabelList"/>
    <dgm:cxn modelId="{424173F6-587D-48C8-830D-AA823344B15A}" type="presParOf" srcId="{49B7D36A-06D7-4F44-951E-2A470B6CDCD7}" destId="{F815C97D-5D9F-4AB6-9A71-73C05A67481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E5C9-6848-42F3-A42B-BFCCB6A29A21}">
      <dsp:nvSpPr>
        <dsp:cNvPr id="0" name=""/>
        <dsp:cNvSpPr/>
      </dsp:nvSpPr>
      <dsp:spPr>
        <a:xfrm>
          <a:off x="820866" y="1809"/>
          <a:ext cx="870679" cy="87067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666FF-5451-46CD-9F93-FFF03558AA9D}">
      <dsp:nvSpPr>
        <dsp:cNvPr id="0" name=""/>
        <dsp:cNvSpPr/>
      </dsp:nvSpPr>
      <dsp:spPr>
        <a:xfrm>
          <a:off x="1006421" y="187364"/>
          <a:ext cx="499570" cy="4995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BBBB4C-5410-498D-82D7-FEC9B0EB59A1}">
      <dsp:nvSpPr>
        <dsp:cNvPr id="0" name=""/>
        <dsp:cNvSpPr/>
      </dsp:nvSpPr>
      <dsp:spPr>
        <a:xfrm>
          <a:off x="542534" y="1143684"/>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1. Types of Maintenance </a:t>
          </a:r>
        </a:p>
      </dsp:txBody>
      <dsp:txXfrm>
        <a:off x="542534" y="1143684"/>
        <a:ext cx="1427343" cy="570937"/>
      </dsp:txXfrm>
    </dsp:sp>
    <dsp:sp modelId="{27A6AD63-C3FF-4FC3-8FEA-58B84DB6018E}">
      <dsp:nvSpPr>
        <dsp:cNvPr id="0" name=""/>
        <dsp:cNvSpPr/>
      </dsp:nvSpPr>
      <dsp:spPr>
        <a:xfrm>
          <a:off x="2497995" y="1809"/>
          <a:ext cx="870679" cy="87067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D1D08E-997C-401C-AA48-036CB62FFF0E}">
      <dsp:nvSpPr>
        <dsp:cNvPr id="0" name=""/>
        <dsp:cNvSpPr/>
      </dsp:nvSpPr>
      <dsp:spPr>
        <a:xfrm>
          <a:off x="2683550" y="187364"/>
          <a:ext cx="499570" cy="4995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2394E5-AE67-48E0-9DE9-8A6A2C98AC75}">
      <dsp:nvSpPr>
        <dsp:cNvPr id="0" name=""/>
        <dsp:cNvSpPr/>
      </dsp:nvSpPr>
      <dsp:spPr>
        <a:xfrm>
          <a:off x="2219663" y="1143684"/>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2. What is Predictive maintenance ?</a:t>
          </a:r>
        </a:p>
      </dsp:txBody>
      <dsp:txXfrm>
        <a:off x="2219663" y="1143684"/>
        <a:ext cx="1427343" cy="570937"/>
      </dsp:txXfrm>
    </dsp:sp>
    <dsp:sp modelId="{7604AE43-F5F2-4CFC-8208-94335A8CB134}">
      <dsp:nvSpPr>
        <dsp:cNvPr id="0" name=""/>
        <dsp:cNvSpPr/>
      </dsp:nvSpPr>
      <dsp:spPr>
        <a:xfrm>
          <a:off x="4175124" y="1809"/>
          <a:ext cx="870679" cy="87067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9FBC16-5AB2-44D0-A03C-11387EE25A2D}">
      <dsp:nvSpPr>
        <dsp:cNvPr id="0" name=""/>
        <dsp:cNvSpPr/>
      </dsp:nvSpPr>
      <dsp:spPr>
        <a:xfrm>
          <a:off x="4360679" y="187364"/>
          <a:ext cx="499570" cy="4995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8BAA81-88AF-42B0-836A-DC009883CE25}">
      <dsp:nvSpPr>
        <dsp:cNvPr id="0" name=""/>
        <dsp:cNvSpPr/>
      </dsp:nvSpPr>
      <dsp:spPr>
        <a:xfrm>
          <a:off x="3896792" y="1143684"/>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3. Problem statement </a:t>
          </a:r>
        </a:p>
      </dsp:txBody>
      <dsp:txXfrm>
        <a:off x="3896792" y="1143684"/>
        <a:ext cx="1427343" cy="570937"/>
      </dsp:txXfrm>
    </dsp:sp>
    <dsp:sp modelId="{29C08881-8A2C-424A-9A75-E389CA9F3AF8}">
      <dsp:nvSpPr>
        <dsp:cNvPr id="0" name=""/>
        <dsp:cNvSpPr/>
      </dsp:nvSpPr>
      <dsp:spPr>
        <a:xfrm>
          <a:off x="5852253" y="1809"/>
          <a:ext cx="870679" cy="87067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75921-CB3C-484B-B5ED-A182B18A34BD}">
      <dsp:nvSpPr>
        <dsp:cNvPr id="0" name=""/>
        <dsp:cNvSpPr/>
      </dsp:nvSpPr>
      <dsp:spPr>
        <a:xfrm>
          <a:off x="6037808" y="187364"/>
          <a:ext cx="499570" cy="4995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AD7DEA-9CEF-45C8-892D-066FD88CDD38}">
      <dsp:nvSpPr>
        <dsp:cNvPr id="0" name=""/>
        <dsp:cNvSpPr/>
      </dsp:nvSpPr>
      <dsp:spPr>
        <a:xfrm>
          <a:off x="5573921" y="1143684"/>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4. Solution approach </a:t>
          </a:r>
        </a:p>
      </dsp:txBody>
      <dsp:txXfrm>
        <a:off x="5573921" y="1143684"/>
        <a:ext cx="1427343" cy="570937"/>
      </dsp:txXfrm>
    </dsp:sp>
    <dsp:sp modelId="{B80D09C6-49AE-42E0-B79A-3DE3536D76F8}">
      <dsp:nvSpPr>
        <dsp:cNvPr id="0" name=""/>
        <dsp:cNvSpPr/>
      </dsp:nvSpPr>
      <dsp:spPr>
        <a:xfrm>
          <a:off x="1659431" y="2071457"/>
          <a:ext cx="870679" cy="87067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CFA9A4-E8F2-4E14-A48E-8A5EADC98219}">
      <dsp:nvSpPr>
        <dsp:cNvPr id="0" name=""/>
        <dsp:cNvSpPr/>
      </dsp:nvSpPr>
      <dsp:spPr>
        <a:xfrm>
          <a:off x="1844985" y="2257012"/>
          <a:ext cx="499570" cy="4995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DBBE0F-8408-455E-9412-A53935134C18}">
      <dsp:nvSpPr>
        <dsp:cNvPr id="0" name=""/>
        <dsp:cNvSpPr/>
      </dsp:nvSpPr>
      <dsp:spPr>
        <a:xfrm>
          <a:off x="1381099" y="3213332"/>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5. Dataset discussion</a:t>
          </a:r>
        </a:p>
      </dsp:txBody>
      <dsp:txXfrm>
        <a:off x="1381099" y="3213332"/>
        <a:ext cx="1427343" cy="570937"/>
      </dsp:txXfrm>
    </dsp:sp>
    <dsp:sp modelId="{D8AD3F44-DACD-422F-B035-3269E2AB2648}">
      <dsp:nvSpPr>
        <dsp:cNvPr id="0" name=""/>
        <dsp:cNvSpPr/>
      </dsp:nvSpPr>
      <dsp:spPr>
        <a:xfrm>
          <a:off x="3336560" y="2071457"/>
          <a:ext cx="870679" cy="87067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3AEF1-56FB-4EF2-9F28-60F8D7524598}">
      <dsp:nvSpPr>
        <dsp:cNvPr id="0" name=""/>
        <dsp:cNvSpPr/>
      </dsp:nvSpPr>
      <dsp:spPr>
        <a:xfrm>
          <a:off x="3522114" y="2257012"/>
          <a:ext cx="499570" cy="4995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D3854A-5815-4A9B-B806-4BD5AA56B338}">
      <dsp:nvSpPr>
        <dsp:cNvPr id="0" name=""/>
        <dsp:cNvSpPr/>
      </dsp:nvSpPr>
      <dsp:spPr>
        <a:xfrm>
          <a:off x="3058228" y="3213332"/>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6. Machine learning algorithms </a:t>
          </a:r>
        </a:p>
      </dsp:txBody>
      <dsp:txXfrm>
        <a:off x="3058228" y="3213332"/>
        <a:ext cx="1427343" cy="570937"/>
      </dsp:txXfrm>
    </dsp:sp>
    <dsp:sp modelId="{7FC41064-70E9-40A4-8BA0-51F79974074A}">
      <dsp:nvSpPr>
        <dsp:cNvPr id="0" name=""/>
        <dsp:cNvSpPr/>
      </dsp:nvSpPr>
      <dsp:spPr>
        <a:xfrm>
          <a:off x="5013689" y="2071457"/>
          <a:ext cx="870679" cy="87067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34F917-9721-4FF4-A3AC-44F0DBF12EC6}">
      <dsp:nvSpPr>
        <dsp:cNvPr id="0" name=""/>
        <dsp:cNvSpPr/>
      </dsp:nvSpPr>
      <dsp:spPr>
        <a:xfrm>
          <a:off x="5199243" y="2257012"/>
          <a:ext cx="499570" cy="4995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CE1D22-8764-4699-BB38-60B7D9818CFE}">
      <dsp:nvSpPr>
        <dsp:cNvPr id="0" name=""/>
        <dsp:cNvSpPr/>
      </dsp:nvSpPr>
      <dsp:spPr>
        <a:xfrm>
          <a:off x="4735357" y="3213332"/>
          <a:ext cx="1427343" cy="57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7. Results</a:t>
          </a:r>
        </a:p>
      </dsp:txBody>
      <dsp:txXfrm>
        <a:off x="4735357" y="3213332"/>
        <a:ext cx="1427343" cy="570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960CD-4410-4736-A0B5-5FC516D50C9C}">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F021E6-AAB6-4F34-874D-5392ED512164}">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B0713-6C9E-4500-B0C8-AB31FD216BF9}">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Reactive Maintenance</a:t>
          </a:r>
        </a:p>
      </dsp:txBody>
      <dsp:txXfrm>
        <a:off x="3150" y="2433040"/>
        <a:ext cx="2250000" cy="720000"/>
      </dsp:txXfrm>
    </dsp:sp>
    <dsp:sp modelId="{A83BB5BC-8F0B-43F7-863C-FF0A935C00A3}">
      <dsp:nvSpPr>
        <dsp:cNvPr id="0" name=""/>
        <dsp:cNvSpPr/>
      </dsp:nvSpPr>
      <dsp:spPr>
        <a:xfrm>
          <a:off x="3085650" y="63304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808593-9A7D-4A68-A84A-C8A5A6C6435F}">
      <dsp:nvSpPr>
        <dsp:cNvPr id="0" name=""/>
        <dsp:cNvSpPr/>
      </dsp:nvSpPr>
      <dsp:spPr>
        <a:xfrm>
          <a:off x="3378150" y="92554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8070FE-A875-4EFD-B785-50AAB059BB93}">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Preventive Maintenance </a:t>
          </a:r>
        </a:p>
      </dsp:txBody>
      <dsp:txXfrm>
        <a:off x="2646900" y="2433040"/>
        <a:ext cx="2250000" cy="720000"/>
      </dsp:txXfrm>
    </dsp:sp>
    <dsp:sp modelId="{BDF8AC3E-346B-4D3D-960F-3824780C143D}">
      <dsp:nvSpPr>
        <dsp:cNvPr id="0" name=""/>
        <dsp:cNvSpPr/>
      </dsp:nvSpPr>
      <dsp:spPr>
        <a:xfrm>
          <a:off x="5729400" y="63304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4E672-4989-4447-A58B-AFBB2E58EDA1}">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15C97D-5D9F-4AB6-9A71-73C05A67481F}">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Predictive Maintenance  </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75298-128C-4E2B-B8D5-F3038C0FA445}" type="datetimeFigureOut">
              <a:rPr lang="en-US" smtClean="0"/>
              <a:t>3/9/2021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E9A86-6653-492C-8B99-01F4F3923E1B}" type="slidenum">
              <a:rPr lang="en-US" smtClean="0"/>
              <a:t>‹#›</a:t>
            </a:fld>
            <a:endParaRPr lang="en-US"/>
          </a:p>
        </p:txBody>
      </p:sp>
    </p:spTree>
    <p:extLst>
      <p:ext uri="{BB962C8B-B14F-4D97-AF65-F5344CB8AC3E}">
        <p14:creationId xmlns:p14="http://schemas.microsoft.com/office/powerpoint/2010/main" val="2282054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BE9A86-6653-492C-8B99-01F4F3923E1B}" type="slidenum">
              <a:rPr lang="en-US" smtClean="0"/>
              <a:t>18</a:t>
            </a:fld>
            <a:endParaRPr lang="en-US"/>
          </a:p>
        </p:txBody>
      </p:sp>
    </p:spTree>
    <p:extLst>
      <p:ext uri="{BB962C8B-B14F-4D97-AF65-F5344CB8AC3E}">
        <p14:creationId xmlns:p14="http://schemas.microsoft.com/office/powerpoint/2010/main" val="262738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96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3018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29993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64704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937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3/9/2021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8892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3/9/2021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6114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3/9/2021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0896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3074F12-AA26-4AC8-9962-C36BB8F32554}" type="datetimeFigureOut">
              <a:rPr lang="en-US" smtClean="0"/>
              <a:pPr/>
              <a:t>3/9/2021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48241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3074F12-AA26-4AC8-9962-C36BB8F32554}" type="datetimeFigureOut">
              <a:rPr lang="en-US" smtClean="0"/>
              <a:pPr/>
              <a:t>3/9/2021</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2761559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2053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3074F12-AA26-4AC8-9962-C36BB8F32554}" type="datetimeFigureOut">
              <a:rPr lang="en-US" smtClean="0"/>
              <a:pPr/>
              <a:t>3/9/2021</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82CCC60-E8CD-4174-8B1A-7DF615B22EEF}"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21679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A large passenger jet sitting on top of a runway&#10;&#10;Description automatically generated">
            <a:extLst>
              <a:ext uri="{FF2B5EF4-FFF2-40B4-BE49-F238E27FC236}">
                <a16:creationId xmlns:a16="http://schemas.microsoft.com/office/drawing/2014/main" id="{E4E2D1EB-B4B3-45F8-A1F3-B217973FC503}"/>
              </a:ext>
            </a:extLst>
          </p:cNvPr>
          <p:cNvPicPr>
            <a:picLocks noChangeAspect="1"/>
          </p:cNvPicPr>
          <p:nvPr/>
        </p:nvPicPr>
        <p:blipFill rotWithShape="1">
          <a:blip r:embed="rId2">
            <a:duotone>
              <a:prstClr val="black"/>
              <a:schemeClr val="tx2">
                <a:tint val="45000"/>
                <a:satMod val="400000"/>
              </a:schemeClr>
            </a:duotone>
            <a:alphaModFix amt="40000"/>
          </a:blip>
          <a:srcRect l="18721" r="15278" b="-1"/>
          <a:stretch/>
        </p:blipFill>
        <p:spPr>
          <a:xfrm>
            <a:off x="20" y="10"/>
            <a:ext cx="9143980" cy="6857990"/>
          </a:xfrm>
          <a:prstGeom prst="rect">
            <a:avLst/>
          </a:prstGeom>
        </p:spPr>
      </p:pic>
      <p:sp>
        <p:nvSpPr>
          <p:cNvPr id="2" name="Title 1"/>
          <p:cNvSpPr>
            <a:spLocks noGrp="1"/>
          </p:cNvSpPr>
          <p:nvPr>
            <p:ph type="ctrTitle"/>
          </p:nvPr>
        </p:nvSpPr>
        <p:spPr>
          <a:xfrm>
            <a:off x="822960" y="2581084"/>
            <a:ext cx="7543800" cy="1417335"/>
          </a:xfrm>
        </p:spPr>
        <p:txBody>
          <a:bodyPr>
            <a:normAutofit/>
          </a:bodyPr>
          <a:lstStyle/>
          <a:p>
            <a:r>
              <a:rPr lang="en-US" sz="4400" b="1" cap="all" spc="200" dirty="0">
                <a:solidFill>
                  <a:schemeClr val="tx2"/>
                </a:solidFill>
                <a:latin typeface="Roboto"/>
              </a:rPr>
              <a:t>Aircraft Predictive</a:t>
            </a:r>
            <a:r>
              <a:rPr lang="en-US" sz="4400" b="1" dirty="0">
                <a:latin typeface="Roboto"/>
              </a:rPr>
              <a:t> </a:t>
            </a:r>
            <a:r>
              <a:rPr lang="en-US" sz="4400" b="1" cap="all" spc="200" dirty="0">
                <a:solidFill>
                  <a:schemeClr val="tx2"/>
                </a:solidFill>
                <a:latin typeface="Roboto"/>
              </a:rPr>
              <a:t>Maintenance</a:t>
            </a:r>
          </a:p>
        </p:txBody>
      </p:sp>
      <p:sp>
        <p:nvSpPr>
          <p:cNvPr id="3" name="Subtitle 2"/>
          <p:cNvSpPr>
            <a:spLocks noGrp="1"/>
          </p:cNvSpPr>
          <p:nvPr>
            <p:ph type="subTitle" idx="1"/>
          </p:nvPr>
        </p:nvSpPr>
        <p:spPr>
          <a:xfrm>
            <a:off x="825038" y="4754869"/>
            <a:ext cx="7543800" cy="1579441"/>
          </a:xfrm>
        </p:spPr>
        <p:txBody>
          <a:bodyPr>
            <a:noAutofit/>
          </a:bodyPr>
          <a:lstStyle/>
          <a:p>
            <a:pPr indent="-228600"/>
            <a:r>
              <a:rPr lang="en-US" sz="2000" b="1" dirty="0">
                <a:latin typeface="Roboto"/>
                <a:ea typeface="+mj-ea"/>
                <a:cs typeface="+mj-cs"/>
              </a:rPr>
              <a:t>By</a:t>
            </a:r>
          </a:p>
          <a:p>
            <a:pPr indent="-228600"/>
            <a:r>
              <a:rPr lang="en-US" sz="2000" b="1" dirty="0">
                <a:latin typeface="Roboto"/>
                <a:ea typeface="+mj-ea"/>
                <a:cs typeface="+mj-cs"/>
              </a:rPr>
              <a:t>Athanti, Suresh</a:t>
            </a:r>
          </a:p>
        </p:txBody>
      </p:sp>
      <p:cxnSp>
        <p:nvCxnSpPr>
          <p:cNvPr id="31" name="Straight Connector 30">
            <a:extLst>
              <a:ext uri="{FF2B5EF4-FFF2-40B4-BE49-F238E27FC236}">
                <a16:creationId xmlns:a16="http://schemas.microsoft.com/office/drawing/2014/main" id="{E6E50488-8E5E-4E36-9763-092234CAED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9E780F8-2452-4595-A281-E594BA8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A917F44A-7774-4C79-BEDC-0CC73C8C0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9203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F528-4541-4A2A-B5FC-63330A8CAF4F}"/>
              </a:ext>
            </a:extLst>
          </p:cNvPr>
          <p:cNvSpPr>
            <a:spLocks noGrp="1"/>
          </p:cNvSpPr>
          <p:nvPr>
            <p:ph type="title"/>
          </p:nvPr>
        </p:nvSpPr>
        <p:spPr/>
        <p:txBody>
          <a:bodyPr/>
          <a:lstStyle/>
          <a:p>
            <a:r>
              <a:rPr lang="en-US" b="1" dirty="0">
                <a:latin typeface="Roboto"/>
              </a:rPr>
              <a:t>Data Distribution</a:t>
            </a:r>
          </a:p>
        </p:txBody>
      </p:sp>
      <p:pic>
        <p:nvPicPr>
          <p:cNvPr id="5" name="Content Placeholder 4">
            <a:extLst>
              <a:ext uri="{FF2B5EF4-FFF2-40B4-BE49-F238E27FC236}">
                <a16:creationId xmlns:a16="http://schemas.microsoft.com/office/drawing/2014/main" id="{3A469AD4-11C9-4644-B369-98DC196EAF6C}"/>
              </a:ext>
            </a:extLst>
          </p:cNvPr>
          <p:cNvPicPr>
            <a:picLocks noGrp="1" noChangeAspect="1"/>
          </p:cNvPicPr>
          <p:nvPr>
            <p:ph idx="1"/>
          </p:nvPr>
        </p:nvPicPr>
        <p:blipFill>
          <a:blip r:embed="rId2"/>
          <a:stretch>
            <a:fillRect/>
          </a:stretch>
        </p:blipFill>
        <p:spPr>
          <a:xfrm>
            <a:off x="822960" y="1901950"/>
            <a:ext cx="2466156" cy="1638380"/>
          </a:xfrm>
          <a:prstGeom prst="rect">
            <a:avLst/>
          </a:prstGeom>
        </p:spPr>
      </p:pic>
      <p:pic>
        <p:nvPicPr>
          <p:cNvPr id="7" name="Picture 6">
            <a:extLst>
              <a:ext uri="{FF2B5EF4-FFF2-40B4-BE49-F238E27FC236}">
                <a16:creationId xmlns:a16="http://schemas.microsoft.com/office/drawing/2014/main" id="{44A1606F-EC5B-4C62-95E4-70BD428F7853}"/>
              </a:ext>
            </a:extLst>
          </p:cNvPr>
          <p:cNvPicPr>
            <a:picLocks noChangeAspect="1"/>
          </p:cNvPicPr>
          <p:nvPr/>
        </p:nvPicPr>
        <p:blipFill>
          <a:blip r:embed="rId3"/>
          <a:stretch>
            <a:fillRect/>
          </a:stretch>
        </p:blipFill>
        <p:spPr>
          <a:xfrm>
            <a:off x="3470434" y="1901951"/>
            <a:ext cx="2628616" cy="1638379"/>
          </a:xfrm>
          <a:prstGeom prst="rect">
            <a:avLst/>
          </a:prstGeom>
        </p:spPr>
      </p:pic>
      <p:pic>
        <p:nvPicPr>
          <p:cNvPr id="9" name="Picture 8">
            <a:extLst>
              <a:ext uri="{FF2B5EF4-FFF2-40B4-BE49-F238E27FC236}">
                <a16:creationId xmlns:a16="http://schemas.microsoft.com/office/drawing/2014/main" id="{E9C24C00-D8C0-47BD-840C-07AE95E0CE51}"/>
              </a:ext>
            </a:extLst>
          </p:cNvPr>
          <p:cNvPicPr>
            <a:picLocks noChangeAspect="1"/>
          </p:cNvPicPr>
          <p:nvPr/>
        </p:nvPicPr>
        <p:blipFill>
          <a:blip r:embed="rId4"/>
          <a:stretch>
            <a:fillRect/>
          </a:stretch>
        </p:blipFill>
        <p:spPr>
          <a:xfrm>
            <a:off x="6099051" y="1901951"/>
            <a:ext cx="2267710" cy="1638379"/>
          </a:xfrm>
          <a:prstGeom prst="rect">
            <a:avLst/>
          </a:prstGeom>
        </p:spPr>
      </p:pic>
      <p:pic>
        <p:nvPicPr>
          <p:cNvPr id="10" name="Picture 9">
            <a:extLst>
              <a:ext uri="{FF2B5EF4-FFF2-40B4-BE49-F238E27FC236}">
                <a16:creationId xmlns:a16="http://schemas.microsoft.com/office/drawing/2014/main" id="{E6E52B34-26EA-4420-8372-65C6FCBD33E5}"/>
              </a:ext>
            </a:extLst>
          </p:cNvPr>
          <p:cNvPicPr>
            <a:picLocks noChangeAspect="1"/>
          </p:cNvPicPr>
          <p:nvPr/>
        </p:nvPicPr>
        <p:blipFill>
          <a:blip r:embed="rId5"/>
          <a:stretch>
            <a:fillRect/>
          </a:stretch>
        </p:blipFill>
        <p:spPr>
          <a:xfrm>
            <a:off x="859572" y="3540330"/>
            <a:ext cx="2338083" cy="1735442"/>
          </a:xfrm>
          <a:prstGeom prst="rect">
            <a:avLst/>
          </a:prstGeom>
        </p:spPr>
      </p:pic>
      <p:pic>
        <p:nvPicPr>
          <p:cNvPr id="11" name="Picture 10">
            <a:extLst>
              <a:ext uri="{FF2B5EF4-FFF2-40B4-BE49-F238E27FC236}">
                <a16:creationId xmlns:a16="http://schemas.microsoft.com/office/drawing/2014/main" id="{F1CDC0D8-26E3-4404-9A4D-30B71D8AE772}"/>
              </a:ext>
            </a:extLst>
          </p:cNvPr>
          <p:cNvPicPr>
            <a:picLocks noChangeAspect="1"/>
          </p:cNvPicPr>
          <p:nvPr/>
        </p:nvPicPr>
        <p:blipFill>
          <a:blip r:embed="rId6"/>
          <a:stretch>
            <a:fillRect/>
          </a:stretch>
        </p:blipFill>
        <p:spPr>
          <a:xfrm>
            <a:off x="3529265" y="3540330"/>
            <a:ext cx="2569786" cy="1735442"/>
          </a:xfrm>
          <a:prstGeom prst="rect">
            <a:avLst/>
          </a:prstGeom>
        </p:spPr>
      </p:pic>
      <p:pic>
        <p:nvPicPr>
          <p:cNvPr id="12" name="Picture 11">
            <a:extLst>
              <a:ext uri="{FF2B5EF4-FFF2-40B4-BE49-F238E27FC236}">
                <a16:creationId xmlns:a16="http://schemas.microsoft.com/office/drawing/2014/main" id="{85EA66C9-7A5B-406E-A27E-C0A518D4361E}"/>
              </a:ext>
            </a:extLst>
          </p:cNvPr>
          <p:cNvPicPr>
            <a:picLocks noChangeAspect="1"/>
          </p:cNvPicPr>
          <p:nvPr/>
        </p:nvPicPr>
        <p:blipFill>
          <a:blip r:embed="rId7"/>
          <a:stretch>
            <a:fillRect/>
          </a:stretch>
        </p:blipFill>
        <p:spPr>
          <a:xfrm>
            <a:off x="6103640" y="3540329"/>
            <a:ext cx="2267710" cy="1735443"/>
          </a:xfrm>
          <a:prstGeom prst="rect">
            <a:avLst/>
          </a:prstGeom>
        </p:spPr>
      </p:pic>
      <p:pic>
        <p:nvPicPr>
          <p:cNvPr id="13" name="Picture 12">
            <a:extLst>
              <a:ext uri="{FF2B5EF4-FFF2-40B4-BE49-F238E27FC236}">
                <a16:creationId xmlns:a16="http://schemas.microsoft.com/office/drawing/2014/main" id="{FAF5AC7F-1DA9-473D-AE8D-3CAB305125D7}"/>
              </a:ext>
            </a:extLst>
          </p:cNvPr>
          <p:cNvPicPr>
            <a:picLocks noChangeAspect="1"/>
          </p:cNvPicPr>
          <p:nvPr/>
        </p:nvPicPr>
        <p:blipFill>
          <a:blip r:embed="rId8"/>
          <a:stretch>
            <a:fillRect/>
          </a:stretch>
        </p:blipFill>
        <p:spPr>
          <a:xfrm>
            <a:off x="3470434" y="5280909"/>
            <a:ext cx="2628616" cy="1054623"/>
          </a:xfrm>
          <a:prstGeom prst="rect">
            <a:avLst/>
          </a:prstGeom>
        </p:spPr>
      </p:pic>
    </p:spTree>
    <p:extLst>
      <p:ext uri="{BB962C8B-B14F-4D97-AF65-F5344CB8AC3E}">
        <p14:creationId xmlns:p14="http://schemas.microsoft.com/office/powerpoint/2010/main" val="413354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9F5E60-178B-46F6-91E3-1840BDEFA6C1}"/>
              </a:ext>
            </a:extLst>
          </p:cNvPr>
          <p:cNvSpPr>
            <a:spLocks noGrp="1"/>
          </p:cNvSpPr>
          <p:nvPr>
            <p:ph type="title"/>
          </p:nvPr>
        </p:nvSpPr>
        <p:spPr>
          <a:xfrm>
            <a:off x="369277" y="680310"/>
            <a:ext cx="2313633" cy="1374344"/>
          </a:xfrm>
        </p:spPr>
        <p:txBody>
          <a:bodyPr>
            <a:normAutofit/>
          </a:bodyPr>
          <a:lstStyle/>
          <a:p>
            <a:r>
              <a:rPr lang="en-US" sz="3100" b="1" dirty="0">
                <a:solidFill>
                  <a:srgbClr val="FFFFFF"/>
                </a:solidFill>
                <a:latin typeface="Roboto"/>
              </a:rPr>
              <a:t>EDA: Correlation plot</a:t>
            </a:r>
          </a:p>
        </p:txBody>
      </p:sp>
      <p:sp>
        <p:nvSpPr>
          <p:cNvPr id="6" name="Content Placeholder 5">
            <a:extLst>
              <a:ext uri="{FF2B5EF4-FFF2-40B4-BE49-F238E27FC236}">
                <a16:creationId xmlns:a16="http://schemas.microsoft.com/office/drawing/2014/main" id="{1E5DF932-521F-4B5E-8F8E-571F1BD6B043}"/>
              </a:ext>
            </a:extLst>
          </p:cNvPr>
          <p:cNvSpPr>
            <a:spLocks noGrp="1"/>
          </p:cNvSpPr>
          <p:nvPr>
            <p:ph idx="1"/>
          </p:nvPr>
        </p:nvSpPr>
        <p:spPr>
          <a:xfrm>
            <a:off x="369278" y="2207360"/>
            <a:ext cx="2522967" cy="3781959"/>
          </a:xfrm>
        </p:spPr>
        <p:txBody>
          <a:bodyPr>
            <a:normAutofit/>
          </a:bodyPr>
          <a:lstStyle/>
          <a:p>
            <a:pPr marL="0" indent="0">
              <a:buNone/>
            </a:pPr>
            <a:r>
              <a:rPr lang="en-US" sz="1800" b="0" i="0" dirty="0">
                <a:solidFill>
                  <a:srgbClr val="FFFFFF"/>
                </a:solidFill>
                <a:effectLst/>
                <a:latin typeface="-apple-system"/>
              </a:rPr>
              <a:t>From the correlation plot between the variables, we could see some features which are constant with time are not having any correlation or they are not considered. features - op_setting3, S1, S10, S16, S18, S19, S5, S6</a:t>
            </a:r>
            <a:r>
              <a:rPr lang="en-US" sz="1800" dirty="0">
                <a:solidFill>
                  <a:srgbClr val="FFFFFF"/>
                </a:solidFill>
                <a:latin typeface="-apple-system"/>
              </a:rPr>
              <a:t>.</a:t>
            </a:r>
          </a:p>
          <a:p>
            <a:pPr marL="0" indent="0">
              <a:buNone/>
            </a:pPr>
            <a:endParaRPr lang="en-US" sz="1300" b="0" i="0" dirty="0">
              <a:solidFill>
                <a:srgbClr val="FFFFFF"/>
              </a:solidFill>
              <a:effectLst/>
              <a:latin typeface="-apple-system"/>
            </a:endParaRPr>
          </a:p>
          <a:p>
            <a:pPr marL="0" indent="0">
              <a:buNone/>
            </a:pPr>
            <a:endParaRPr lang="en-US" sz="1300" dirty="0">
              <a:solidFill>
                <a:srgbClr val="FFFFFF"/>
              </a:solidFill>
            </a:endParaRPr>
          </a:p>
          <a:p>
            <a:endParaRPr lang="en-US" sz="1300" dirty="0">
              <a:solidFill>
                <a:srgbClr val="FFFFFF"/>
              </a:solidFill>
            </a:endParaRPr>
          </a:p>
        </p:txBody>
      </p:sp>
      <p:sp>
        <p:nvSpPr>
          <p:cNvPr id="25" name="Rectangle 1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Content Placeholder 3">
            <a:extLst>
              <a:ext uri="{FF2B5EF4-FFF2-40B4-BE49-F238E27FC236}">
                <a16:creationId xmlns:a16="http://schemas.microsoft.com/office/drawing/2014/main" id="{963D09D2-BE2E-4408-9247-8996B33EE458}"/>
              </a:ext>
            </a:extLst>
          </p:cNvPr>
          <p:cNvPicPr>
            <a:picLocks noChangeAspect="1"/>
          </p:cNvPicPr>
          <p:nvPr/>
        </p:nvPicPr>
        <p:blipFill>
          <a:blip r:embed="rId2"/>
          <a:stretch>
            <a:fillRect/>
          </a:stretch>
        </p:blipFill>
        <p:spPr>
          <a:xfrm>
            <a:off x="3407370" y="833015"/>
            <a:ext cx="5367352" cy="5039265"/>
          </a:xfrm>
          <a:prstGeom prst="rect">
            <a:avLst/>
          </a:prstGeom>
        </p:spPr>
      </p:pic>
    </p:spTree>
    <p:extLst>
      <p:ext uri="{BB962C8B-B14F-4D97-AF65-F5344CB8AC3E}">
        <p14:creationId xmlns:p14="http://schemas.microsoft.com/office/powerpoint/2010/main" val="1441858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2F4CE-DD9A-4A7F-83E7-BAA7B5885C72}"/>
              </a:ext>
            </a:extLst>
          </p:cNvPr>
          <p:cNvSpPr>
            <a:spLocks noGrp="1"/>
          </p:cNvSpPr>
          <p:nvPr>
            <p:ph type="title"/>
          </p:nvPr>
        </p:nvSpPr>
        <p:spPr/>
        <p:txBody>
          <a:bodyPr>
            <a:normAutofit/>
          </a:bodyPr>
          <a:lstStyle/>
          <a:p>
            <a:r>
              <a:rPr lang="en-US" sz="4400" b="1" dirty="0">
                <a:latin typeface="Roboto"/>
              </a:rPr>
              <a:t>Engine 21 Visualizations</a:t>
            </a:r>
          </a:p>
        </p:txBody>
      </p:sp>
      <p:pic>
        <p:nvPicPr>
          <p:cNvPr id="4" name="Content Placeholder 3">
            <a:extLst>
              <a:ext uri="{FF2B5EF4-FFF2-40B4-BE49-F238E27FC236}">
                <a16:creationId xmlns:a16="http://schemas.microsoft.com/office/drawing/2014/main" id="{5EAB4CD1-9582-49C1-B5F1-31467AA2517D}"/>
              </a:ext>
            </a:extLst>
          </p:cNvPr>
          <p:cNvPicPr>
            <a:picLocks noGrp="1" noChangeAspect="1"/>
          </p:cNvPicPr>
          <p:nvPr>
            <p:ph idx="1"/>
          </p:nvPr>
        </p:nvPicPr>
        <p:blipFill>
          <a:blip r:embed="rId2"/>
          <a:stretch>
            <a:fillRect/>
          </a:stretch>
        </p:blipFill>
        <p:spPr>
          <a:xfrm>
            <a:off x="800100" y="1901950"/>
            <a:ext cx="7543800" cy="1691639"/>
          </a:xfrm>
          <a:prstGeom prst="rect">
            <a:avLst/>
          </a:prstGeom>
        </p:spPr>
      </p:pic>
      <p:pic>
        <p:nvPicPr>
          <p:cNvPr id="5" name="Picture 4">
            <a:extLst>
              <a:ext uri="{FF2B5EF4-FFF2-40B4-BE49-F238E27FC236}">
                <a16:creationId xmlns:a16="http://schemas.microsoft.com/office/drawing/2014/main" id="{0E0A3E4F-FD47-4CC3-B51A-0D6430270548}"/>
              </a:ext>
            </a:extLst>
          </p:cNvPr>
          <p:cNvPicPr>
            <a:picLocks noChangeAspect="1"/>
          </p:cNvPicPr>
          <p:nvPr/>
        </p:nvPicPr>
        <p:blipFill>
          <a:blip r:embed="rId3"/>
          <a:stretch>
            <a:fillRect/>
          </a:stretch>
        </p:blipFill>
        <p:spPr>
          <a:xfrm>
            <a:off x="907080" y="3593590"/>
            <a:ext cx="7459680" cy="2278689"/>
          </a:xfrm>
          <a:prstGeom prst="rect">
            <a:avLst/>
          </a:prstGeom>
        </p:spPr>
      </p:pic>
    </p:spTree>
    <p:extLst>
      <p:ext uri="{BB962C8B-B14F-4D97-AF65-F5344CB8AC3E}">
        <p14:creationId xmlns:p14="http://schemas.microsoft.com/office/powerpoint/2010/main" val="2429543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4CE3AD-C754-4F1E-A76F-1EDDF7179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342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D2AD5-884F-400E-B285-E8282AA644D2}"/>
              </a:ext>
            </a:extLst>
          </p:cNvPr>
          <p:cNvSpPr>
            <a:spLocks noGrp="1"/>
          </p:cNvSpPr>
          <p:nvPr>
            <p:ph type="title"/>
          </p:nvPr>
        </p:nvSpPr>
        <p:spPr>
          <a:xfrm>
            <a:off x="586407" y="643467"/>
            <a:ext cx="2600677" cy="5571066"/>
          </a:xfrm>
        </p:spPr>
        <p:txBody>
          <a:bodyPr anchor="ctr">
            <a:normAutofit/>
          </a:bodyPr>
          <a:lstStyle/>
          <a:p>
            <a:r>
              <a:rPr lang="en-US" sz="3500" b="1" dirty="0">
                <a:solidFill>
                  <a:srgbClr val="FFFFFF"/>
                </a:solidFill>
                <a:latin typeface="Roboto"/>
              </a:rPr>
              <a:t>Machine Learning </a:t>
            </a:r>
          </a:p>
        </p:txBody>
      </p:sp>
      <p:sp>
        <p:nvSpPr>
          <p:cNvPr id="10" name="Rectangle 9">
            <a:extLst>
              <a:ext uri="{FF2B5EF4-FFF2-40B4-BE49-F238E27FC236}">
                <a16:creationId xmlns:a16="http://schemas.microsoft.com/office/drawing/2014/main" id="{D238B743-4443-4735-BFC2-B514F640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34229" y="0"/>
            <a:ext cx="57097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4213017-0A49-4629-A55A-2BB36FCEB268}"/>
              </a:ext>
            </a:extLst>
          </p:cNvPr>
          <p:cNvSpPr>
            <a:spLocks noGrp="1"/>
          </p:cNvSpPr>
          <p:nvPr>
            <p:ph idx="1"/>
          </p:nvPr>
        </p:nvSpPr>
        <p:spPr>
          <a:xfrm>
            <a:off x="3843154" y="643467"/>
            <a:ext cx="4578216" cy="5571065"/>
          </a:xfrm>
        </p:spPr>
        <p:txBody>
          <a:bodyPr anchor="ctr">
            <a:normAutofit/>
          </a:bodyPr>
          <a:lstStyle/>
          <a:p>
            <a:pPr>
              <a:spcBef>
                <a:spcPts val="300"/>
              </a:spcBef>
            </a:pPr>
            <a:r>
              <a:rPr lang="en-US" dirty="0">
                <a:solidFill>
                  <a:srgbClr val="FFFFFF"/>
                </a:solidFill>
              </a:rPr>
              <a:t>Task: </a:t>
            </a:r>
          </a:p>
          <a:p>
            <a:pPr>
              <a:spcBef>
                <a:spcPts val="300"/>
              </a:spcBef>
            </a:pPr>
            <a:r>
              <a:rPr lang="en-US" dirty="0">
                <a:solidFill>
                  <a:srgbClr val="FFFFFF"/>
                </a:solidFill>
              </a:rPr>
              <a:t>Regression:- To predict Remaining Useful Life of an engine before its failure. </a:t>
            </a:r>
          </a:p>
          <a:p>
            <a:pPr>
              <a:spcBef>
                <a:spcPts val="300"/>
              </a:spcBef>
            </a:pPr>
            <a:endParaRPr lang="en-US" dirty="0">
              <a:solidFill>
                <a:srgbClr val="FFFFFF"/>
              </a:solidFill>
            </a:endParaRPr>
          </a:p>
          <a:p>
            <a:pPr>
              <a:spcBef>
                <a:spcPts val="300"/>
              </a:spcBef>
            </a:pPr>
            <a:r>
              <a:rPr lang="en-US" dirty="0">
                <a:solidFill>
                  <a:srgbClr val="FFFFFF"/>
                </a:solidFill>
              </a:rPr>
              <a:t>Algorithms used:</a:t>
            </a:r>
          </a:p>
          <a:p>
            <a:pPr>
              <a:spcBef>
                <a:spcPts val="300"/>
              </a:spcBef>
            </a:pPr>
            <a:r>
              <a:rPr lang="en-US" dirty="0">
                <a:solidFill>
                  <a:srgbClr val="FFFFFF"/>
                </a:solidFill>
              </a:rPr>
              <a:t>1. Linear Regression </a:t>
            </a:r>
          </a:p>
          <a:p>
            <a:pPr>
              <a:spcBef>
                <a:spcPts val="300"/>
              </a:spcBef>
            </a:pPr>
            <a:r>
              <a:rPr lang="en-US" dirty="0">
                <a:solidFill>
                  <a:srgbClr val="FFFFFF"/>
                </a:solidFill>
              </a:rPr>
              <a:t>2. Polynomial Regression </a:t>
            </a:r>
          </a:p>
          <a:p>
            <a:pPr>
              <a:spcBef>
                <a:spcPts val="300"/>
              </a:spcBef>
            </a:pPr>
            <a:r>
              <a:rPr lang="en-US" dirty="0">
                <a:solidFill>
                  <a:srgbClr val="FFFFFF"/>
                </a:solidFill>
              </a:rPr>
              <a:t>3. </a:t>
            </a:r>
            <a:r>
              <a:rPr lang="en-US" b="0" i="0" dirty="0">
                <a:solidFill>
                  <a:srgbClr val="FFFFFF"/>
                </a:solidFill>
                <a:effectLst/>
                <a:latin typeface="-apple-system"/>
              </a:rPr>
              <a:t>Decision Tree Regression</a:t>
            </a:r>
          </a:p>
          <a:p>
            <a:pPr>
              <a:spcBef>
                <a:spcPts val="300"/>
              </a:spcBef>
            </a:pPr>
            <a:r>
              <a:rPr lang="en-US" dirty="0">
                <a:solidFill>
                  <a:srgbClr val="FFFFFF"/>
                </a:solidFill>
                <a:latin typeface="-apple-system"/>
              </a:rPr>
              <a:t>4. </a:t>
            </a:r>
            <a:r>
              <a:rPr lang="en-US" b="0" i="0" dirty="0">
                <a:solidFill>
                  <a:srgbClr val="FFFFFF"/>
                </a:solidFill>
                <a:effectLst/>
                <a:latin typeface="-apple-system"/>
              </a:rPr>
              <a:t>Lasso Regression</a:t>
            </a:r>
          </a:p>
          <a:p>
            <a:pPr>
              <a:spcBef>
                <a:spcPts val="300"/>
              </a:spcBef>
            </a:pPr>
            <a:r>
              <a:rPr lang="en-US" dirty="0">
                <a:solidFill>
                  <a:srgbClr val="FFFFFF"/>
                </a:solidFill>
                <a:latin typeface="-apple-system"/>
              </a:rPr>
              <a:t>5. Random forest Regression </a:t>
            </a:r>
          </a:p>
          <a:p>
            <a:pPr>
              <a:spcBef>
                <a:spcPts val="300"/>
              </a:spcBef>
            </a:pPr>
            <a:r>
              <a:rPr lang="en-US" b="0" i="0" dirty="0">
                <a:solidFill>
                  <a:srgbClr val="FFFFFF"/>
                </a:solidFill>
                <a:effectLst/>
                <a:latin typeface="-apple-system"/>
              </a:rPr>
              <a:t>6. LGBM Regression</a:t>
            </a:r>
          </a:p>
          <a:p>
            <a:pPr>
              <a:spcBef>
                <a:spcPts val="300"/>
              </a:spcBef>
            </a:pPr>
            <a:r>
              <a:rPr lang="en-US" dirty="0">
                <a:solidFill>
                  <a:srgbClr val="FFFFFF"/>
                </a:solidFill>
                <a:latin typeface="-apple-system"/>
              </a:rPr>
              <a:t>7. </a:t>
            </a:r>
            <a:r>
              <a:rPr lang="en-US" b="0" i="0" dirty="0">
                <a:solidFill>
                  <a:srgbClr val="FFFFFF"/>
                </a:solidFill>
                <a:effectLst/>
                <a:latin typeface="-apple-system"/>
              </a:rPr>
              <a:t>XGB Regression</a:t>
            </a:r>
            <a:endParaRPr lang="en-US" dirty="0">
              <a:solidFill>
                <a:srgbClr val="FFFFFF"/>
              </a:solidFill>
              <a:latin typeface="-apple-system"/>
            </a:endParaRPr>
          </a:p>
          <a:p>
            <a:pPr>
              <a:spcBef>
                <a:spcPts val="300"/>
              </a:spcBef>
            </a:pPr>
            <a:r>
              <a:rPr lang="en-US" b="0" i="0" dirty="0">
                <a:solidFill>
                  <a:srgbClr val="FFFFFF"/>
                </a:solidFill>
                <a:effectLst/>
                <a:latin typeface="-apple-system"/>
              </a:rPr>
              <a:t>8. Cat Boost Regressor</a:t>
            </a:r>
          </a:p>
          <a:p>
            <a:pPr>
              <a:spcBef>
                <a:spcPts val="300"/>
              </a:spcBef>
            </a:pPr>
            <a:endParaRPr lang="en-US" sz="1600" dirty="0">
              <a:solidFill>
                <a:srgbClr val="FFFFFF"/>
              </a:solidFill>
            </a:endParaRPr>
          </a:p>
          <a:p>
            <a:pPr>
              <a:spcBef>
                <a:spcPts val="300"/>
              </a:spcBef>
            </a:pPr>
            <a:endParaRPr lang="en-US" sz="1600" dirty="0">
              <a:solidFill>
                <a:srgbClr val="FFFFFF"/>
              </a:solidFill>
            </a:endParaRPr>
          </a:p>
        </p:txBody>
      </p:sp>
    </p:spTree>
    <p:extLst>
      <p:ext uri="{BB962C8B-B14F-4D97-AF65-F5344CB8AC3E}">
        <p14:creationId xmlns:p14="http://schemas.microsoft.com/office/powerpoint/2010/main" val="54139791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FFDFFC-BE4C-4434-8968-B964EA504222}"/>
              </a:ext>
            </a:extLst>
          </p:cNvPr>
          <p:cNvSpPr>
            <a:spLocks noGrp="1"/>
          </p:cNvSpPr>
          <p:nvPr>
            <p:ph type="title"/>
          </p:nvPr>
        </p:nvSpPr>
        <p:spPr>
          <a:xfrm>
            <a:off x="369277" y="516835"/>
            <a:ext cx="2313633" cy="2103875"/>
          </a:xfrm>
        </p:spPr>
        <p:txBody>
          <a:bodyPr>
            <a:normAutofit/>
          </a:bodyPr>
          <a:lstStyle/>
          <a:p>
            <a:r>
              <a:rPr lang="en-US" sz="3100" b="1">
                <a:solidFill>
                  <a:srgbClr val="FFFFFF"/>
                </a:solidFill>
                <a:latin typeface="Roboto"/>
              </a:rPr>
              <a:t>Model Evaluation</a:t>
            </a:r>
          </a:p>
        </p:txBody>
      </p:sp>
      <p:sp>
        <p:nvSpPr>
          <p:cNvPr id="3" name="Content Placeholder 2">
            <a:extLst>
              <a:ext uri="{FF2B5EF4-FFF2-40B4-BE49-F238E27FC236}">
                <a16:creationId xmlns:a16="http://schemas.microsoft.com/office/drawing/2014/main" id="{595707F3-3DF2-43E4-AB0D-2C4CDB6B2CE0}"/>
              </a:ext>
            </a:extLst>
          </p:cNvPr>
          <p:cNvSpPr>
            <a:spLocks noGrp="1"/>
          </p:cNvSpPr>
          <p:nvPr>
            <p:ph idx="1"/>
          </p:nvPr>
        </p:nvSpPr>
        <p:spPr>
          <a:xfrm>
            <a:off x="369278" y="2653800"/>
            <a:ext cx="2313633" cy="3335519"/>
          </a:xfrm>
        </p:spPr>
        <p:txBody>
          <a:bodyPr>
            <a:normAutofit/>
          </a:bodyPr>
          <a:lstStyle/>
          <a:p>
            <a:r>
              <a:rPr lang="en-US" sz="2400">
                <a:solidFill>
                  <a:srgbClr val="FFFFFF"/>
                </a:solidFill>
              </a:rPr>
              <a:t>Regression Model evaluation and their metrics:</a:t>
            </a:r>
          </a:p>
          <a:p>
            <a:endParaRPr lang="en-US" sz="13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9A3BA236-0107-40C0-AFBC-6614C62890C3}"/>
              </a:ext>
            </a:extLst>
          </p:cNvPr>
          <p:cNvPicPr>
            <a:picLocks noChangeAspect="1"/>
          </p:cNvPicPr>
          <p:nvPr/>
        </p:nvPicPr>
        <p:blipFill>
          <a:blip r:embed="rId2"/>
          <a:stretch>
            <a:fillRect/>
          </a:stretch>
        </p:blipFill>
        <p:spPr>
          <a:xfrm>
            <a:off x="3556512" y="985721"/>
            <a:ext cx="5218210" cy="5003598"/>
          </a:xfrm>
          <a:prstGeom prst="rect">
            <a:avLst/>
          </a:prstGeom>
        </p:spPr>
      </p:pic>
    </p:spTree>
    <p:extLst>
      <p:ext uri="{BB962C8B-B14F-4D97-AF65-F5344CB8AC3E}">
        <p14:creationId xmlns:p14="http://schemas.microsoft.com/office/powerpoint/2010/main" val="607477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BDBD-55C1-45D9-8D87-A2E106A52DCF}"/>
              </a:ext>
            </a:extLst>
          </p:cNvPr>
          <p:cNvSpPr>
            <a:spLocks noGrp="1"/>
          </p:cNvSpPr>
          <p:nvPr>
            <p:ph type="title"/>
          </p:nvPr>
        </p:nvSpPr>
        <p:spPr/>
        <p:txBody>
          <a:bodyPr>
            <a:normAutofit/>
          </a:bodyPr>
          <a:lstStyle/>
          <a:p>
            <a:r>
              <a:rPr lang="en-US" sz="4000" b="1" dirty="0">
                <a:latin typeface="Roboto"/>
              </a:rPr>
              <a:t>Model Visualizations</a:t>
            </a:r>
          </a:p>
        </p:txBody>
      </p:sp>
      <p:sp>
        <p:nvSpPr>
          <p:cNvPr id="3" name="Content Placeholder 2">
            <a:extLst>
              <a:ext uri="{FF2B5EF4-FFF2-40B4-BE49-F238E27FC236}">
                <a16:creationId xmlns:a16="http://schemas.microsoft.com/office/drawing/2014/main" id="{CA64536A-02E6-43D7-8695-18F535184D8C}"/>
              </a:ext>
            </a:extLst>
          </p:cNvPr>
          <p:cNvSpPr>
            <a:spLocks noGrp="1"/>
          </p:cNvSpPr>
          <p:nvPr>
            <p:ph idx="1"/>
          </p:nvPr>
        </p:nvSpPr>
        <p:spPr/>
        <p:txBody>
          <a:bodyPr/>
          <a:lstStyle/>
          <a:p>
            <a:r>
              <a:rPr lang="en-US" dirty="0"/>
              <a:t>Polynomial model Visualizations</a:t>
            </a:r>
          </a:p>
          <a:p>
            <a:endParaRPr lang="en-US" dirty="0"/>
          </a:p>
        </p:txBody>
      </p:sp>
      <p:pic>
        <p:nvPicPr>
          <p:cNvPr id="4" name="Picture 3">
            <a:extLst>
              <a:ext uri="{FF2B5EF4-FFF2-40B4-BE49-F238E27FC236}">
                <a16:creationId xmlns:a16="http://schemas.microsoft.com/office/drawing/2014/main" id="{FF3F5977-85D9-42F8-B629-D6BFA59F1D9D}"/>
              </a:ext>
            </a:extLst>
          </p:cNvPr>
          <p:cNvPicPr>
            <a:picLocks noChangeAspect="1"/>
          </p:cNvPicPr>
          <p:nvPr/>
        </p:nvPicPr>
        <p:blipFill>
          <a:blip r:embed="rId2"/>
          <a:stretch>
            <a:fillRect/>
          </a:stretch>
        </p:blipFill>
        <p:spPr>
          <a:xfrm>
            <a:off x="822959" y="2207360"/>
            <a:ext cx="3947465" cy="3785272"/>
          </a:xfrm>
          <a:prstGeom prst="rect">
            <a:avLst/>
          </a:prstGeom>
        </p:spPr>
      </p:pic>
      <p:pic>
        <p:nvPicPr>
          <p:cNvPr id="5" name="Picture 4">
            <a:extLst>
              <a:ext uri="{FF2B5EF4-FFF2-40B4-BE49-F238E27FC236}">
                <a16:creationId xmlns:a16="http://schemas.microsoft.com/office/drawing/2014/main" id="{827C6E8C-9BAB-40F8-B5C1-DD43473B6800}"/>
              </a:ext>
            </a:extLst>
          </p:cNvPr>
          <p:cNvPicPr>
            <a:picLocks noChangeAspect="1"/>
          </p:cNvPicPr>
          <p:nvPr/>
        </p:nvPicPr>
        <p:blipFill>
          <a:blip r:embed="rId3"/>
          <a:stretch>
            <a:fillRect/>
          </a:stretch>
        </p:blipFill>
        <p:spPr>
          <a:xfrm>
            <a:off x="4877410" y="2207360"/>
            <a:ext cx="3664920" cy="3785272"/>
          </a:xfrm>
          <a:prstGeom prst="rect">
            <a:avLst/>
          </a:prstGeom>
        </p:spPr>
      </p:pic>
    </p:spTree>
    <p:extLst>
      <p:ext uri="{BB962C8B-B14F-4D97-AF65-F5344CB8AC3E}">
        <p14:creationId xmlns:p14="http://schemas.microsoft.com/office/powerpoint/2010/main" val="1197921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DCB7-5AE1-4934-92F5-CC040BF636E3}"/>
              </a:ext>
            </a:extLst>
          </p:cNvPr>
          <p:cNvSpPr>
            <a:spLocks noGrp="1"/>
          </p:cNvSpPr>
          <p:nvPr>
            <p:ph type="title"/>
          </p:nvPr>
        </p:nvSpPr>
        <p:spPr/>
        <p:txBody>
          <a:bodyPr>
            <a:normAutofit/>
          </a:bodyPr>
          <a:lstStyle/>
          <a:p>
            <a:r>
              <a:rPr lang="en-US" sz="4000" b="1" dirty="0">
                <a:latin typeface="Roboto"/>
              </a:rPr>
              <a:t>Model Visualizations</a:t>
            </a:r>
            <a:endParaRPr lang="en-US" sz="4000" dirty="0"/>
          </a:p>
        </p:txBody>
      </p:sp>
      <p:sp>
        <p:nvSpPr>
          <p:cNvPr id="3" name="Content Placeholder 2">
            <a:extLst>
              <a:ext uri="{FF2B5EF4-FFF2-40B4-BE49-F238E27FC236}">
                <a16:creationId xmlns:a16="http://schemas.microsoft.com/office/drawing/2014/main" id="{7F5A9D5B-8987-43D7-9427-79B19D099C84}"/>
              </a:ext>
            </a:extLst>
          </p:cNvPr>
          <p:cNvSpPr>
            <a:spLocks noGrp="1"/>
          </p:cNvSpPr>
          <p:nvPr>
            <p:ph idx="1"/>
          </p:nvPr>
        </p:nvSpPr>
        <p:spPr/>
        <p:txBody>
          <a:bodyPr/>
          <a:lstStyle/>
          <a:p>
            <a:r>
              <a:rPr lang="en-US" dirty="0"/>
              <a:t>Random Forest Visualizations</a:t>
            </a:r>
          </a:p>
          <a:p>
            <a:endParaRPr lang="en-US" dirty="0"/>
          </a:p>
        </p:txBody>
      </p:sp>
      <p:pic>
        <p:nvPicPr>
          <p:cNvPr id="4" name="Picture 3">
            <a:extLst>
              <a:ext uri="{FF2B5EF4-FFF2-40B4-BE49-F238E27FC236}">
                <a16:creationId xmlns:a16="http://schemas.microsoft.com/office/drawing/2014/main" id="{8D7C5755-5F23-4FF7-865D-A5C163788284}"/>
              </a:ext>
            </a:extLst>
          </p:cNvPr>
          <p:cNvPicPr>
            <a:picLocks noChangeAspect="1"/>
          </p:cNvPicPr>
          <p:nvPr/>
        </p:nvPicPr>
        <p:blipFill>
          <a:blip r:embed="rId2"/>
          <a:stretch>
            <a:fillRect/>
          </a:stretch>
        </p:blipFill>
        <p:spPr>
          <a:xfrm>
            <a:off x="822959" y="2207358"/>
            <a:ext cx="4054451" cy="3764815"/>
          </a:xfrm>
          <a:prstGeom prst="rect">
            <a:avLst/>
          </a:prstGeom>
        </p:spPr>
      </p:pic>
      <p:pic>
        <p:nvPicPr>
          <p:cNvPr id="5" name="Picture 4">
            <a:extLst>
              <a:ext uri="{FF2B5EF4-FFF2-40B4-BE49-F238E27FC236}">
                <a16:creationId xmlns:a16="http://schemas.microsoft.com/office/drawing/2014/main" id="{D80D7149-A149-43EA-B34D-2E32D4E06F87}"/>
              </a:ext>
            </a:extLst>
          </p:cNvPr>
          <p:cNvPicPr>
            <a:picLocks noChangeAspect="1"/>
          </p:cNvPicPr>
          <p:nvPr/>
        </p:nvPicPr>
        <p:blipFill>
          <a:blip r:embed="rId3"/>
          <a:stretch>
            <a:fillRect/>
          </a:stretch>
        </p:blipFill>
        <p:spPr>
          <a:xfrm>
            <a:off x="4914861" y="2207358"/>
            <a:ext cx="4054451" cy="3764815"/>
          </a:xfrm>
          <a:prstGeom prst="rect">
            <a:avLst/>
          </a:prstGeom>
        </p:spPr>
      </p:pic>
    </p:spTree>
    <p:extLst>
      <p:ext uri="{BB962C8B-B14F-4D97-AF65-F5344CB8AC3E}">
        <p14:creationId xmlns:p14="http://schemas.microsoft.com/office/powerpoint/2010/main" val="393270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302-CA22-4903-9DE9-7FB768CC461F}"/>
              </a:ext>
            </a:extLst>
          </p:cNvPr>
          <p:cNvSpPr>
            <a:spLocks noGrp="1"/>
          </p:cNvSpPr>
          <p:nvPr>
            <p:ph type="title"/>
          </p:nvPr>
        </p:nvSpPr>
        <p:spPr/>
        <p:txBody>
          <a:bodyPr/>
          <a:lstStyle/>
          <a:p>
            <a:r>
              <a:rPr lang="en-US" b="1" dirty="0">
                <a:latin typeface="Roboto"/>
              </a:rPr>
              <a:t>Predictions</a:t>
            </a:r>
          </a:p>
        </p:txBody>
      </p:sp>
      <p:sp>
        <p:nvSpPr>
          <p:cNvPr id="3" name="Content Placeholder 2">
            <a:extLst>
              <a:ext uri="{FF2B5EF4-FFF2-40B4-BE49-F238E27FC236}">
                <a16:creationId xmlns:a16="http://schemas.microsoft.com/office/drawing/2014/main" id="{65178798-3830-4F82-8CD1-7BD106086B6C}"/>
              </a:ext>
            </a:extLst>
          </p:cNvPr>
          <p:cNvSpPr>
            <a:spLocks noGrp="1"/>
          </p:cNvSpPr>
          <p:nvPr>
            <p:ph idx="1"/>
          </p:nvPr>
        </p:nvSpPr>
        <p:spPr/>
        <p:txBody>
          <a:bodyPr/>
          <a:lstStyle/>
          <a:p>
            <a:r>
              <a:rPr lang="en-US" dirty="0"/>
              <a:t>Actual vs Prediction Visualizations</a:t>
            </a:r>
          </a:p>
          <a:p>
            <a:endParaRPr lang="en-US" dirty="0"/>
          </a:p>
        </p:txBody>
      </p:sp>
      <p:pic>
        <p:nvPicPr>
          <p:cNvPr id="4" name="Picture 3">
            <a:extLst>
              <a:ext uri="{FF2B5EF4-FFF2-40B4-BE49-F238E27FC236}">
                <a16:creationId xmlns:a16="http://schemas.microsoft.com/office/drawing/2014/main" id="{BED59557-CAE7-4C75-A7CF-BEDCCED0C2DD}"/>
              </a:ext>
            </a:extLst>
          </p:cNvPr>
          <p:cNvPicPr>
            <a:picLocks noChangeAspect="1"/>
          </p:cNvPicPr>
          <p:nvPr/>
        </p:nvPicPr>
        <p:blipFill>
          <a:blip r:embed="rId2"/>
          <a:stretch>
            <a:fillRect/>
          </a:stretch>
        </p:blipFill>
        <p:spPr>
          <a:xfrm>
            <a:off x="754375" y="2207359"/>
            <a:ext cx="7940660" cy="3661735"/>
          </a:xfrm>
          <a:prstGeom prst="rect">
            <a:avLst/>
          </a:prstGeom>
        </p:spPr>
      </p:pic>
    </p:spTree>
    <p:extLst>
      <p:ext uri="{BB962C8B-B14F-4D97-AF65-F5344CB8AC3E}">
        <p14:creationId xmlns:p14="http://schemas.microsoft.com/office/powerpoint/2010/main" val="57445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E3D2-9F16-4CB6-B91A-1C514211B564}"/>
              </a:ext>
            </a:extLst>
          </p:cNvPr>
          <p:cNvSpPr>
            <a:spLocks noGrp="1"/>
          </p:cNvSpPr>
          <p:nvPr>
            <p:ph type="title"/>
          </p:nvPr>
        </p:nvSpPr>
        <p:spPr/>
        <p:txBody>
          <a:bodyPr>
            <a:normAutofit/>
          </a:bodyPr>
          <a:lstStyle/>
          <a:p>
            <a:r>
              <a:rPr lang="en-US" sz="4000" b="1" dirty="0">
                <a:latin typeface="Roboto"/>
              </a:rPr>
              <a:t>Conclusion</a:t>
            </a:r>
          </a:p>
        </p:txBody>
      </p:sp>
      <p:sp>
        <p:nvSpPr>
          <p:cNvPr id="3" name="Content Placeholder 2">
            <a:extLst>
              <a:ext uri="{FF2B5EF4-FFF2-40B4-BE49-F238E27FC236}">
                <a16:creationId xmlns:a16="http://schemas.microsoft.com/office/drawing/2014/main" id="{6209D83E-BBF5-40B1-A80D-1A1EE6C7D1F2}"/>
              </a:ext>
            </a:extLst>
          </p:cNvPr>
          <p:cNvSpPr>
            <a:spLocks noGrp="1"/>
          </p:cNvSpPr>
          <p:nvPr>
            <p:ph idx="1"/>
          </p:nvPr>
        </p:nvSpPr>
        <p:spPr/>
        <p:txBody>
          <a:bodyPr/>
          <a:lstStyle/>
          <a:p>
            <a:pPr>
              <a:buFont typeface="Wingdings" panose="05000000000000000000" pitchFamily="2" charset="2"/>
              <a:buChar char="q"/>
            </a:pPr>
            <a:r>
              <a:rPr lang="en-US" dirty="0"/>
              <a:t> Most of the data is non- linear with the target variable. So non-linear models performed better then linear models.</a:t>
            </a:r>
          </a:p>
          <a:p>
            <a:pPr>
              <a:buFont typeface="Wingdings" panose="05000000000000000000" pitchFamily="2" charset="2"/>
              <a:buChar char="q"/>
            </a:pPr>
            <a:r>
              <a:rPr lang="en-US" dirty="0"/>
              <a:t>Random Forest Regression model performs slightly better then other models with ±29.56 cycles. </a:t>
            </a:r>
          </a:p>
          <a:p>
            <a:pPr>
              <a:buFont typeface="Wingdings" panose="05000000000000000000" pitchFamily="2" charset="2"/>
              <a:buChar char="q"/>
            </a:pPr>
            <a:r>
              <a:rPr lang="en-US" dirty="0"/>
              <a:t> The Remaining Useful Life of certain parts with limited life before it’s failure can be predicted by extending this approach for other parts. </a:t>
            </a:r>
          </a:p>
          <a:p>
            <a:pPr>
              <a:buFont typeface="Wingdings" panose="05000000000000000000" pitchFamily="2" charset="2"/>
              <a:buChar char="q"/>
            </a:pPr>
            <a:r>
              <a:rPr lang="en-US" dirty="0"/>
              <a:t> As continuation, Neural Network Models can be used to predict RUL based on input sensor measurements with larger datasets. </a:t>
            </a:r>
          </a:p>
        </p:txBody>
      </p:sp>
    </p:spTree>
    <p:extLst>
      <p:ext uri="{BB962C8B-B14F-4D97-AF65-F5344CB8AC3E}">
        <p14:creationId xmlns:p14="http://schemas.microsoft.com/office/powerpoint/2010/main" val="1873028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8452" y="4325112"/>
            <a:ext cx="53492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F49354A-FD40-41B1-9492-89B56ABC59CB}"/>
              </a:ext>
            </a:extLst>
          </p:cNvPr>
          <p:cNvSpPr>
            <a:spLocks noGrp="1"/>
          </p:cNvSpPr>
          <p:nvPr>
            <p:ph type="title"/>
          </p:nvPr>
        </p:nvSpPr>
        <p:spPr>
          <a:xfrm>
            <a:off x="2877378" y="758952"/>
            <a:ext cx="5489381" cy="3566160"/>
          </a:xfrm>
        </p:spPr>
        <p:txBody>
          <a:bodyPr vert="horz" lIns="91440" tIns="45720" rIns="91440" bIns="45720" rtlCol="0" anchor="b">
            <a:normAutofit/>
          </a:bodyPr>
          <a:lstStyle/>
          <a:p>
            <a:r>
              <a:rPr lang="en-US" sz="8000" dirty="0">
                <a:solidFill>
                  <a:schemeClr val="tx1">
                    <a:lumMod val="85000"/>
                    <a:lumOff val="15000"/>
                  </a:schemeClr>
                </a:solidFill>
                <a:latin typeface="Roboto"/>
              </a:rPr>
              <a:t>Thank you.</a:t>
            </a:r>
          </a:p>
        </p:txBody>
      </p:sp>
      <p:pic>
        <p:nvPicPr>
          <p:cNvPr id="7" name="Graphic 6" descr="Smiling Face with No Fill">
            <a:extLst>
              <a:ext uri="{FF2B5EF4-FFF2-40B4-BE49-F238E27FC236}">
                <a16:creationId xmlns:a16="http://schemas.microsoft.com/office/drawing/2014/main" id="{1369A2F0-416A-4D1C-B17D-81EE114A7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363" y="2251093"/>
            <a:ext cx="1837115" cy="1837115"/>
          </a:xfrm>
          <a:prstGeom prst="rect">
            <a:avLst/>
          </a:prstGeom>
        </p:spPr>
      </p:pic>
      <p:sp>
        <p:nvSpPr>
          <p:cNvPr id="20" name="Rectangle 19">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3570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D815-C287-4D6F-9B59-1D83A0F3BEBE}"/>
              </a:ext>
            </a:extLst>
          </p:cNvPr>
          <p:cNvSpPr>
            <a:spLocks noGrp="1"/>
          </p:cNvSpPr>
          <p:nvPr>
            <p:ph type="title"/>
          </p:nvPr>
        </p:nvSpPr>
        <p:spPr>
          <a:xfrm>
            <a:off x="822960" y="286603"/>
            <a:ext cx="7543800" cy="1450757"/>
          </a:xfrm>
        </p:spPr>
        <p:txBody>
          <a:bodyPr>
            <a:normAutofit/>
          </a:bodyPr>
          <a:lstStyle/>
          <a:p>
            <a:r>
              <a:rPr lang="en-US" dirty="0">
                <a:latin typeface="Roboto"/>
              </a:rPr>
              <a:t>Contents</a:t>
            </a:r>
          </a:p>
        </p:txBody>
      </p:sp>
      <p:graphicFrame>
        <p:nvGraphicFramePr>
          <p:cNvPr id="32" name="Content Placeholder 2">
            <a:extLst>
              <a:ext uri="{FF2B5EF4-FFF2-40B4-BE49-F238E27FC236}">
                <a16:creationId xmlns:a16="http://schemas.microsoft.com/office/drawing/2014/main" id="{01865E24-265E-4497-80E7-0265B6731DCA}"/>
              </a:ext>
            </a:extLst>
          </p:cNvPr>
          <p:cNvGraphicFramePr>
            <a:graphicFrameLocks noGrp="1"/>
          </p:cNvGraphicFramePr>
          <p:nvPr>
            <p:ph idx="1"/>
            <p:extLst>
              <p:ext uri="{D42A27DB-BD31-4B8C-83A1-F6EECF244321}">
                <p14:modId xmlns:p14="http://schemas.microsoft.com/office/powerpoint/2010/main" val="2593148784"/>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747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A824E-2DD2-4C79-8C22-2CA321855445}"/>
              </a:ext>
            </a:extLst>
          </p:cNvPr>
          <p:cNvSpPr>
            <a:spLocks noGrp="1"/>
          </p:cNvSpPr>
          <p:nvPr>
            <p:ph type="title"/>
          </p:nvPr>
        </p:nvSpPr>
        <p:spPr>
          <a:xfrm>
            <a:off x="822960" y="286603"/>
            <a:ext cx="7543800" cy="1450757"/>
          </a:xfrm>
        </p:spPr>
        <p:txBody>
          <a:bodyPr>
            <a:normAutofit/>
          </a:bodyPr>
          <a:lstStyle/>
          <a:p>
            <a:r>
              <a:rPr lang="en-US" b="1" dirty="0">
                <a:latin typeface="Roboto"/>
              </a:rPr>
              <a:t>Maintenance Types</a:t>
            </a:r>
          </a:p>
        </p:txBody>
      </p:sp>
      <p:graphicFrame>
        <p:nvGraphicFramePr>
          <p:cNvPr id="10" name="Content Placeholder 2">
            <a:extLst>
              <a:ext uri="{FF2B5EF4-FFF2-40B4-BE49-F238E27FC236}">
                <a16:creationId xmlns:a16="http://schemas.microsoft.com/office/drawing/2014/main" id="{E15257AA-154C-4C6D-B35B-1894B1B4E05B}"/>
              </a:ext>
            </a:extLst>
          </p:cNvPr>
          <p:cNvGraphicFramePr>
            <a:graphicFrameLocks noGrp="1"/>
          </p:cNvGraphicFramePr>
          <p:nvPr>
            <p:ph idx="1"/>
            <p:extLst>
              <p:ext uri="{D42A27DB-BD31-4B8C-83A1-F6EECF244321}">
                <p14:modId xmlns:p14="http://schemas.microsoft.com/office/powerpoint/2010/main" val="1778468716"/>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618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5FDC4BA-7A99-46FC-BE12-AAE1D77DC62F}"/>
              </a:ext>
            </a:extLst>
          </p:cNvPr>
          <p:cNvSpPr>
            <a:spLocks noGrp="1"/>
          </p:cNvSpPr>
          <p:nvPr>
            <p:ph type="title"/>
          </p:nvPr>
        </p:nvSpPr>
        <p:spPr>
          <a:xfrm>
            <a:off x="822960" y="222196"/>
            <a:ext cx="4483452" cy="1221640"/>
          </a:xfrm>
        </p:spPr>
        <p:txBody>
          <a:bodyPr>
            <a:normAutofit/>
          </a:bodyPr>
          <a:lstStyle/>
          <a:p>
            <a:r>
              <a:rPr lang="en-US" sz="3500" b="1" dirty="0">
                <a:solidFill>
                  <a:srgbClr val="FFFFFF"/>
                </a:solidFill>
                <a:latin typeface="Roboto"/>
              </a:rPr>
              <a:t>What is Predictive maintenance ?</a:t>
            </a:r>
          </a:p>
        </p:txBody>
      </p:sp>
      <p:sp>
        <p:nvSpPr>
          <p:cNvPr id="7" name="Content Placeholder 6">
            <a:extLst>
              <a:ext uri="{FF2B5EF4-FFF2-40B4-BE49-F238E27FC236}">
                <a16:creationId xmlns:a16="http://schemas.microsoft.com/office/drawing/2014/main" id="{9E4442BF-CDC8-443F-BEED-4DD65A671842}"/>
              </a:ext>
            </a:extLst>
          </p:cNvPr>
          <p:cNvSpPr>
            <a:spLocks noGrp="1"/>
          </p:cNvSpPr>
          <p:nvPr>
            <p:ph idx="1"/>
          </p:nvPr>
        </p:nvSpPr>
        <p:spPr>
          <a:xfrm>
            <a:off x="296260" y="1749246"/>
            <a:ext cx="5191969" cy="4581149"/>
          </a:xfrm>
        </p:spPr>
        <p:txBody>
          <a:bodyPr>
            <a:normAutofit fontScale="92500" lnSpcReduction="20000"/>
          </a:bodyPr>
          <a:lstStyle/>
          <a:p>
            <a:pPr>
              <a:lnSpc>
                <a:spcPct val="160000"/>
              </a:lnSpc>
            </a:pPr>
            <a:r>
              <a:rPr lang="en-US" sz="1900" b="0" i="0" dirty="0">
                <a:solidFill>
                  <a:srgbClr val="FFFFFF"/>
                </a:solidFill>
                <a:effectLst/>
                <a:latin typeface="Roboto"/>
              </a:rPr>
              <a:t>Predictive maintenance techniques are designed to help determine the condition of in-service equipment in order to estimate when maintenance should be performed.</a:t>
            </a:r>
          </a:p>
          <a:p>
            <a:r>
              <a:rPr lang="en-US" sz="2400" b="1" dirty="0">
                <a:solidFill>
                  <a:srgbClr val="FFFFFF"/>
                </a:solidFill>
                <a:latin typeface="Roboto"/>
              </a:rPr>
              <a:t>Pros:</a:t>
            </a:r>
          </a:p>
          <a:p>
            <a:r>
              <a:rPr lang="en-US" sz="1900" dirty="0">
                <a:solidFill>
                  <a:srgbClr val="FFFFFF"/>
                </a:solidFill>
                <a:latin typeface="Roboto"/>
              </a:rPr>
              <a:t>1. Increased life cycle of a machine </a:t>
            </a:r>
          </a:p>
          <a:p>
            <a:r>
              <a:rPr lang="en-US" sz="1900" dirty="0">
                <a:solidFill>
                  <a:srgbClr val="FFFFFF"/>
                </a:solidFill>
                <a:latin typeface="Roboto"/>
              </a:rPr>
              <a:t>2. Reduced downtime of an Equipment / Engine</a:t>
            </a:r>
          </a:p>
          <a:p>
            <a:r>
              <a:rPr lang="en-US" sz="1900" dirty="0">
                <a:solidFill>
                  <a:srgbClr val="FFFFFF"/>
                </a:solidFill>
                <a:latin typeface="Roboto"/>
              </a:rPr>
              <a:t>3. Cost Saving </a:t>
            </a:r>
          </a:p>
          <a:p>
            <a:r>
              <a:rPr lang="en-US" sz="2400" b="1" dirty="0">
                <a:solidFill>
                  <a:srgbClr val="FFFFFF"/>
                </a:solidFill>
                <a:latin typeface="Roboto"/>
              </a:rPr>
              <a:t>Cons:</a:t>
            </a:r>
          </a:p>
          <a:p>
            <a:r>
              <a:rPr lang="en-US" sz="1900" dirty="0">
                <a:solidFill>
                  <a:srgbClr val="FFFFFF"/>
                </a:solidFill>
                <a:latin typeface="Ubuntu"/>
              </a:rPr>
              <a:t>1. </a:t>
            </a:r>
            <a:r>
              <a:rPr lang="en-US" sz="1900" dirty="0">
                <a:solidFill>
                  <a:srgbClr val="FFFFFF"/>
                </a:solidFill>
                <a:effectLst/>
                <a:latin typeface="Ubuntu"/>
              </a:rPr>
              <a:t>Requires Monitoring Equipment</a:t>
            </a:r>
          </a:p>
          <a:p>
            <a:r>
              <a:rPr lang="en-US" sz="1900" dirty="0">
                <a:solidFill>
                  <a:srgbClr val="FFFFFF"/>
                </a:solidFill>
                <a:effectLst/>
                <a:latin typeface="Ubuntu"/>
              </a:rPr>
              <a:t>2. Requires Skillful Data Interpretation</a:t>
            </a:r>
          </a:p>
          <a:p>
            <a:endParaRPr lang="en-US" sz="1500" dirty="0">
              <a:solidFill>
                <a:srgbClr val="FFFFFF"/>
              </a:solidFill>
              <a:effectLst/>
              <a:latin typeface="Ubuntu"/>
            </a:endParaRPr>
          </a:p>
          <a:p>
            <a:endParaRPr lang="en-US" sz="1500" dirty="0">
              <a:solidFill>
                <a:srgbClr val="FFFFFF"/>
              </a:solidFill>
              <a:latin typeface="Roboto"/>
            </a:endParaRPr>
          </a:p>
        </p:txBody>
      </p:sp>
      <p:sp>
        <p:nvSpPr>
          <p:cNvPr id="23" name="Rectangle 18">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D2D7D16C-2AF2-4680-BB53-3F5DDA24EAA3}"/>
              </a:ext>
            </a:extLst>
          </p:cNvPr>
          <p:cNvPicPr>
            <a:picLocks noChangeAspect="1"/>
          </p:cNvPicPr>
          <p:nvPr/>
        </p:nvPicPr>
        <p:blipFill>
          <a:blip r:embed="rId2"/>
          <a:stretch>
            <a:fillRect/>
          </a:stretch>
        </p:blipFill>
        <p:spPr>
          <a:xfrm>
            <a:off x="5756932" y="2207361"/>
            <a:ext cx="3387068" cy="2901394"/>
          </a:xfrm>
          <a:prstGeom prst="rect">
            <a:avLst/>
          </a:prstGeom>
        </p:spPr>
      </p:pic>
    </p:spTree>
    <p:extLst>
      <p:ext uri="{BB962C8B-B14F-4D97-AF65-F5344CB8AC3E}">
        <p14:creationId xmlns:p14="http://schemas.microsoft.com/office/powerpoint/2010/main" val="2929432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739ED4B0-07D7-492B-AAD1-7BA3037D7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6EE5423-975E-4166-83ED-C4F927608CBC}"/>
              </a:ext>
            </a:extLst>
          </p:cNvPr>
          <p:cNvPicPr>
            <a:picLocks noChangeAspect="1"/>
          </p:cNvPicPr>
          <p:nvPr/>
        </p:nvPicPr>
        <p:blipFill rotWithShape="1">
          <a:blip r:embed="rId2">
            <a:duotone>
              <a:prstClr val="black"/>
              <a:schemeClr val="tx2">
                <a:tint val="45000"/>
                <a:satMod val="400000"/>
              </a:schemeClr>
            </a:duotone>
            <a:alphaModFix amt="65000"/>
          </a:blip>
          <a:srcRect l="20909" t="3834" r="-1" b="5256"/>
          <a:stretch/>
        </p:blipFill>
        <p:spPr>
          <a:xfrm>
            <a:off x="20" y="10"/>
            <a:ext cx="9143980" cy="6857990"/>
          </a:xfrm>
          <a:prstGeom prst="rect">
            <a:avLst/>
          </a:prstGeom>
        </p:spPr>
      </p:pic>
      <p:sp>
        <p:nvSpPr>
          <p:cNvPr id="38" name="Rectangle 32">
            <a:extLst>
              <a:ext uri="{FF2B5EF4-FFF2-40B4-BE49-F238E27FC236}">
                <a16:creationId xmlns:a16="http://schemas.microsoft.com/office/drawing/2014/main" id="{C886BFA9-1A18-4956-9210-4C9833FF6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799" y="0"/>
            <a:ext cx="5664201" cy="6858000"/>
          </a:xfrm>
          <a:prstGeom prst="rect">
            <a:avLst/>
          </a:prstGeom>
          <a:solidFill>
            <a:schemeClr val="accent2">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F6262B-7EE8-470B-A351-F9EE4D3D14B9}"/>
              </a:ext>
            </a:extLst>
          </p:cNvPr>
          <p:cNvSpPr>
            <a:spLocks noGrp="1"/>
          </p:cNvSpPr>
          <p:nvPr>
            <p:ph type="title"/>
          </p:nvPr>
        </p:nvSpPr>
        <p:spPr>
          <a:xfrm>
            <a:off x="3843154" y="516835"/>
            <a:ext cx="4754880" cy="1079705"/>
          </a:xfrm>
        </p:spPr>
        <p:txBody>
          <a:bodyPr>
            <a:normAutofit/>
          </a:bodyPr>
          <a:lstStyle/>
          <a:p>
            <a:r>
              <a:rPr lang="en-US" sz="3500" b="1" dirty="0">
                <a:solidFill>
                  <a:srgbClr val="FFFFFF"/>
                </a:solidFill>
                <a:latin typeface="Roboto"/>
              </a:rPr>
              <a:t>Problem Statement</a:t>
            </a:r>
          </a:p>
        </p:txBody>
      </p:sp>
      <p:sp>
        <p:nvSpPr>
          <p:cNvPr id="39" name="Rectangle 34">
            <a:extLst>
              <a:ext uri="{FF2B5EF4-FFF2-40B4-BE49-F238E27FC236}">
                <a16:creationId xmlns:a16="http://schemas.microsoft.com/office/drawing/2014/main" id="{D3D398E9-CBC4-4AEE-A93E-C1F4A1B84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229" y="0"/>
            <a:ext cx="48006"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F0C4498-5B69-46C7-A275-71C3B96CD97C}"/>
              </a:ext>
            </a:extLst>
          </p:cNvPr>
          <p:cNvSpPr>
            <a:spLocks noGrp="1"/>
          </p:cNvSpPr>
          <p:nvPr>
            <p:ph idx="1"/>
          </p:nvPr>
        </p:nvSpPr>
        <p:spPr>
          <a:xfrm>
            <a:off x="3843154" y="1749246"/>
            <a:ext cx="4754880" cy="4143702"/>
          </a:xfrm>
        </p:spPr>
        <p:txBody>
          <a:bodyPr>
            <a:normAutofit/>
          </a:bodyPr>
          <a:lstStyle/>
          <a:p>
            <a:pPr>
              <a:buFont typeface="Wingdings" panose="05000000000000000000" pitchFamily="2" charset="2"/>
              <a:buChar char="q"/>
            </a:pPr>
            <a:r>
              <a:rPr lang="en-US" sz="1800" b="0" i="0" dirty="0">
                <a:solidFill>
                  <a:srgbClr val="FFFFFF"/>
                </a:solidFill>
                <a:effectLst/>
              </a:rPr>
              <a:t>The </a:t>
            </a:r>
            <a:r>
              <a:rPr lang="en-US" sz="1800" b="0" i="1" dirty="0">
                <a:solidFill>
                  <a:srgbClr val="FFFFFF"/>
                </a:solidFill>
                <a:effectLst/>
              </a:rPr>
              <a:t>remaining useful life</a:t>
            </a:r>
            <a:r>
              <a:rPr lang="en-US" sz="1800" b="0" i="0" dirty="0">
                <a:solidFill>
                  <a:srgbClr val="FFFFFF"/>
                </a:solidFill>
                <a:effectLst/>
              </a:rPr>
              <a:t> (RUL) of a machine is the expected life or usage time remaining before the machine requires repair or replacement. Most of the airline industries are interested in predicting the engine failures in the in advance to reduce the operational costs and down time of an aircraft. </a:t>
            </a:r>
            <a:endParaRPr lang="en-US" sz="1800" dirty="0">
              <a:solidFill>
                <a:srgbClr val="FFFFFF"/>
              </a:solidFill>
            </a:endParaRPr>
          </a:p>
          <a:p>
            <a:pPr>
              <a:buFont typeface="Wingdings" panose="05000000000000000000" pitchFamily="2" charset="2"/>
              <a:buChar char="q"/>
            </a:pPr>
            <a:r>
              <a:rPr lang="en-US" sz="1800" dirty="0">
                <a:solidFill>
                  <a:srgbClr val="FFFFFF"/>
                </a:solidFill>
                <a:latin typeface="-apple-system"/>
              </a:rPr>
              <a:t>By observing the engine’s health condition from the sensor values time to failure of an in-service equipment can be predicted. </a:t>
            </a:r>
          </a:p>
          <a:p>
            <a:pPr>
              <a:buFont typeface="Wingdings" panose="05000000000000000000" pitchFamily="2" charset="2"/>
              <a:buChar char="q"/>
            </a:pPr>
            <a:r>
              <a:rPr lang="en-US" sz="1800" b="0" i="0" dirty="0">
                <a:solidFill>
                  <a:srgbClr val="FFFFFF"/>
                </a:solidFill>
                <a:effectLst/>
                <a:latin typeface="-apple-system"/>
              </a:rPr>
              <a:t>Using the time-series data of the sensor measurements machine learning algorithm can be trained which can predict the remaining </a:t>
            </a:r>
            <a:r>
              <a:rPr lang="en-US" sz="1800" dirty="0">
                <a:solidFill>
                  <a:srgbClr val="FFFFFF"/>
                </a:solidFill>
                <a:latin typeface="-apple-system"/>
              </a:rPr>
              <a:t>useful life (RUL) of the aircraft engine.</a:t>
            </a:r>
          </a:p>
          <a:p>
            <a:endParaRPr lang="en-US" sz="1600" dirty="0">
              <a:solidFill>
                <a:srgbClr val="FFFFFF"/>
              </a:solidFill>
              <a:latin typeface="-apple-system"/>
            </a:endParaRPr>
          </a:p>
          <a:p>
            <a:endParaRPr lang="en-US" sz="1600" dirty="0">
              <a:solidFill>
                <a:srgbClr val="FFFFFF"/>
              </a:solidFill>
              <a:latin typeface="-apple-system"/>
            </a:endParaRPr>
          </a:p>
        </p:txBody>
      </p:sp>
    </p:spTree>
    <p:extLst>
      <p:ext uri="{BB962C8B-B14F-4D97-AF65-F5344CB8AC3E}">
        <p14:creationId xmlns:p14="http://schemas.microsoft.com/office/powerpoint/2010/main" val="2230711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74BC-7595-453B-A68C-A6FC1235FDD8}"/>
              </a:ext>
            </a:extLst>
          </p:cNvPr>
          <p:cNvSpPr>
            <a:spLocks noGrp="1"/>
          </p:cNvSpPr>
          <p:nvPr>
            <p:ph type="title"/>
          </p:nvPr>
        </p:nvSpPr>
        <p:spPr>
          <a:xfrm>
            <a:off x="822960" y="286603"/>
            <a:ext cx="7543800" cy="1450757"/>
          </a:xfrm>
        </p:spPr>
        <p:txBody>
          <a:bodyPr>
            <a:normAutofit/>
          </a:bodyPr>
          <a:lstStyle/>
          <a:p>
            <a:r>
              <a:rPr lang="en-US" b="1" dirty="0">
                <a:latin typeface="Roboto"/>
              </a:rPr>
              <a:t>Solution Approach</a:t>
            </a:r>
          </a:p>
        </p:txBody>
      </p:sp>
      <p:sp>
        <p:nvSpPr>
          <p:cNvPr id="3" name="Content Placeholder 2">
            <a:extLst>
              <a:ext uri="{FF2B5EF4-FFF2-40B4-BE49-F238E27FC236}">
                <a16:creationId xmlns:a16="http://schemas.microsoft.com/office/drawing/2014/main" id="{869447B1-8CB1-4C5D-98FE-01D768FD9BF9}"/>
              </a:ext>
            </a:extLst>
          </p:cNvPr>
          <p:cNvSpPr>
            <a:spLocks noGrp="1"/>
          </p:cNvSpPr>
          <p:nvPr>
            <p:ph idx="1"/>
          </p:nvPr>
        </p:nvSpPr>
        <p:spPr>
          <a:xfrm>
            <a:off x="822959" y="1845734"/>
            <a:ext cx="4841240" cy="4023360"/>
          </a:xfrm>
        </p:spPr>
        <p:txBody>
          <a:bodyPr>
            <a:normAutofit/>
          </a:bodyPr>
          <a:lstStyle/>
          <a:p>
            <a:r>
              <a:rPr lang="en-US" sz="1600" dirty="0">
                <a:sym typeface="Wingdings" panose="05000000000000000000" pitchFamily="2" charset="2"/>
              </a:rPr>
              <a:t> </a:t>
            </a:r>
            <a:r>
              <a:rPr lang="en-US" sz="1600" dirty="0"/>
              <a:t>Machine learning algorithm can learn the relationships between the sensor values and changes in sensor values to the historical failures in order to predict the failures in the future. </a:t>
            </a:r>
          </a:p>
          <a:p>
            <a:pPr>
              <a:spcBef>
                <a:spcPts val="600"/>
              </a:spcBef>
            </a:pPr>
            <a:r>
              <a:rPr lang="en-US" sz="1600" dirty="0"/>
              <a:t>The solution can be obtained by following modelling approaches:</a:t>
            </a:r>
          </a:p>
          <a:p>
            <a:pPr>
              <a:spcBef>
                <a:spcPts val="600"/>
              </a:spcBef>
            </a:pPr>
            <a:r>
              <a:rPr lang="en-US" sz="1600" dirty="0"/>
              <a:t>1. Regression: Predicting the Remaining Useful Life (RUL)</a:t>
            </a:r>
          </a:p>
          <a:p>
            <a:pPr>
              <a:spcBef>
                <a:spcPts val="600"/>
              </a:spcBef>
            </a:pPr>
            <a:r>
              <a:rPr lang="en-US" sz="1600" dirty="0"/>
              <a:t>2. Classification: Predict if an engine will fail in certain time frame.</a:t>
            </a:r>
          </a:p>
          <a:p>
            <a:pPr>
              <a:spcBef>
                <a:spcPts val="600"/>
              </a:spcBef>
            </a:pPr>
            <a:r>
              <a:rPr lang="en-US" sz="1600" dirty="0"/>
              <a:t>3. Multiclass-Classification: Predict if an engine will fail in different time windows. </a:t>
            </a:r>
          </a:p>
          <a:p>
            <a:pPr>
              <a:spcBef>
                <a:spcPts val="600"/>
              </a:spcBef>
            </a:pPr>
            <a:endParaRPr lang="en-US" sz="1600" dirty="0"/>
          </a:p>
          <a:p>
            <a:pPr>
              <a:spcBef>
                <a:spcPts val="600"/>
              </a:spcBef>
            </a:pPr>
            <a:r>
              <a:rPr lang="en-US" sz="1600" dirty="0">
                <a:sym typeface="Wingdings" panose="05000000000000000000" pitchFamily="2" charset="2"/>
              </a:rPr>
              <a:t> </a:t>
            </a:r>
            <a:r>
              <a:rPr lang="en-US" sz="1600" dirty="0"/>
              <a:t>Our focus is on the Regression task which is used to predict the remaining useful component life</a:t>
            </a:r>
          </a:p>
          <a:p>
            <a:endParaRPr lang="en-US" sz="1600" dirty="0"/>
          </a:p>
          <a:p>
            <a:endParaRPr lang="en-US" sz="1600" dirty="0"/>
          </a:p>
        </p:txBody>
      </p:sp>
      <p:pic>
        <p:nvPicPr>
          <p:cNvPr id="5" name="Picture 4">
            <a:extLst>
              <a:ext uri="{FF2B5EF4-FFF2-40B4-BE49-F238E27FC236}">
                <a16:creationId xmlns:a16="http://schemas.microsoft.com/office/drawing/2014/main" id="{442C7A44-C8E5-4C38-8C3C-7825710BFED3}"/>
              </a:ext>
            </a:extLst>
          </p:cNvPr>
          <p:cNvPicPr>
            <a:picLocks noChangeAspect="1"/>
          </p:cNvPicPr>
          <p:nvPr/>
        </p:nvPicPr>
        <p:blipFill>
          <a:blip r:embed="rId2"/>
          <a:stretch>
            <a:fillRect/>
          </a:stretch>
        </p:blipFill>
        <p:spPr>
          <a:xfrm>
            <a:off x="5664199" y="3322637"/>
            <a:ext cx="3336245" cy="1328003"/>
          </a:xfrm>
          <a:prstGeom prst="rect">
            <a:avLst/>
          </a:prstGeom>
        </p:spPr>
      </p:pic>
    </p:spTree>
    <p:extLst>
      <p:ext uri="{BB962C8B-B14F-4D97-AF65-F5344CB8AC3E}">
        <p14:creationId xmlns:p14="http://schemas.microsoft.com/office/powerpoint/2010/main" val="253372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22CB-23CB-4D35-B0B9-71AFB0669DFE}"/>
              </a:ext>
            </a:extLst>
          </p:cNvPr>
          <p:cNvSpPr>
            <a:spLocks noGrp="1"/>
          </p:cNvSpPr>
          <p:nvPr>
            <p:ph type="title"/>
          </p:nvPr>
        </p:nvSpPr>
        <p:spPr/>
        <p:txBody>
          <a:bodyPr/>
          <a:lstStyle/>
          <a:p>
            <a:r>
              <a:rPr lang="en-US" b="1" dirty="0">
                <a:latin typeface="Roboto"/>
              </a:rPr>
              <a:t>Dataset</a:t>
            </a:r>
          </a:p>
        </p:txBody>
      </p:sp>
      <p:sp>
        <p:nvSpPr>
          <p:cNvPr id="3" name="Content Placeholder 2">
            <a:extLst>
              <a:ext uri="{FF2B5EF4-FFF2-40B4-BE49-F238E27FC236}">
                <a16:creationId xmlns:a16="http://schemas.microsoft.com/office/drawing/2014/main" id="{BDE4760F-5654-439C-A46E-1712D12F0C7F}"/>
              </a:ext>
            </a:extLst>
          </p:cNvPr>
          <p:cNvSpPr>
            <a:spLocks noGrp="1"/>
          </p:cNvSpPr>
          <p:nvPr>
            <p:ph idx="1"/>
          </p:nvPr>
        </p:nvSpPr>
        <p:spPr>
          <a:xfrm>
            <a:off x="822959" y="1901950"/>
            <a:ext cx="7719371" cy="3967144"/>
          </a:xfrm>
        </p:spPr>
        <p:txBody>
          <a:bodyPr/>
          <a:lstStyle/>
          <a:p>
            <a:r>
              <a:rPr lang="en-US" dirty="0"/>
              <a:t>The dataset contains the run to failure events, operational conditions and sensor values of engines. </a:t>
            </a:r>
            <a:r>
              <a:rPr lang="en-US" dirty="0">
                <a:latin typeface="-apple-system"/>
              </a:rPr>
              <a:t>D</a:t>
            </a:r>
            <a:r>
              <a:rPr lang="en-US" b="0" i="0" dirty="0">
                <a:effectLst/>
                <a:latin typeface="-apple-system"/>
              </a:rPr>
              <a:t>ifferent engines sets were simulated under different combinations of operational conditions and fault modes. Records several sensor channels to characterize fault evolution.</a:t>
            </a:r>
          </a:p>
          <a:p>
            <a:r>
              <a:rPr lang="en-US" dirty="0">
                <a:latin typeface="Roboto"/>
              </a:rPr>
              <a:t>Training dataset &amp; Test Dataset:</a:t>
            </a:r>
          </a:p>
          <a:p>
            <a:endParaRPr lang="en-US" dirty="0"/>
          </a:p>
        </p:txBody>
      </p:sp>
      <p:pic>
        <p:nvPicPr>
          <p:cNvPr id="7" name="Picture 6">
            <a:extLst>
              <a:ext uri="{FF2B5EF4-FFF2-40B4-BE49-F238E27FC236}">
                <a16:creationId xmlns:a16="http://schemas.microsoft.com/office/drawing/2014/main" id="{A650F931-E78F-40A5-97E1-F0C59F291A2D}"/>
              </a:ext>
            </a:extLst>
          </p:cNvPr>
          <p:cNvPicPr>
            <a:picLocks noChangeAspect="1"/>
          </p:cNvPicPr>
          <p:nvPr/>
        </p:nvPicPr>
        <p:blipFill>
          <a:blip r:embed="rId2"/>
          <a:stretch>
            <a:fillRect/>
          </a:stretch>
        </p:blipFill>
        <p:spPr>
          <a:xfrm>
            <a:off x="601670" y="3581705"/>
            <a:ext cx="7940660" cy="2451978"/>
          </a:xfrm>
          <a:prstGeom prst="rect">
            <a:avLst/>
          </a:prstGeom>
        </p:spPr>
      </p:pic>
    </p:spTree>
    <p:extLst>
      <p:ext uri="{BB962C8B-B14F-4D97-AF65-F5344CB8AC3E}">
        <p14:creationId xmlns:p14="http://schemas.microsoft.com/office/powerpoint/2010/main" val="3809239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D046-3A5D-495B-A58A-F004D0313AC7}"/>
              </a:ext>
            </a:extLst>
          </p:cNvPr>
          <p:cNvSpPr>
            <a:spLocks noGrp="1"/>
          </p:cNvSpPr>
          <p:nvPr>
            <p:ph type="title"/>
          </p:nvPr>
        </p:nvSpPr>
        <p:spPr/>
        <p:txBody>
          <a:bodyPr/>
          <a:lstStyle/>
          <a:p>
            <a:r>
              <a:rPr lang="en-US" b="1" dirty="0">
                <a:latin typeface="Roboto"/>
              </a:rPr>
              <a:t>Data Description</a:t>
            </a:r>
          </a:p>
        </p:txBody>
      </p:sp>
      <p:sp>
        <p:nvSpPr>
          <p:cNvPr id="3" name="Content Placeholder 2">
            <a:extLst>
              <a:ext uri="{FF2B5EF4-FFF2-40B4-BE49-F238E27FC236}">
                <a16:creationId xmlns:a16="http://schemas.microsoft.com/office/drawing/2014/main" id="{6C22F90C-0A3F-4A74-BB4A-EF0916B24443}"/>
              </a:ext>
            </a:extLst>
          </p:cNvPr>
          <p:cNvSpPr>
            <a:spLocks noGrp="1"/>
          </p:cNvSpPr>
          <p:nvPr>
            <p:ph idx="1"/>
          </p:nvPr>
        </p:nvSpPr>
        <p:spPr>
          <a:xfrm>
            <a:off x="822959" y="1901950"/>
            <a:ext cx="7543801" cy="3967144"/>
          </a:xfrm>
        </p:spPr>
        <p:txBody>
          <a:bodyPr/>
          <a:lstStyle/>
          <a:p>
            <a:pPr algn="l"/>
            <a:r>
              <a:rPr lang="en-US" b="0" i="0" dirty="0">
                <a:effectLst/>
                <a:latin typeface="-apple-system"/>
              </a:rPr>
              <a:t>This dataset contains the information about 100 run-to-failure engines. Feature description is as follows:</a:t>
            </a:r>
          </a:p>
          <a:p>
            <a:pPr algn="l"/>
            <a:r>
              <a:rPr lang="en-US" b="0" i="0" dirty="0">
                <a:effectLst/>
                <a:latin typeface="-apple-system"/>
              </a:rPr>
              <a:t>1) unit number (1-100)</a:t>
            </a:r>
            <a:br>
              <a:rPr lang="en-US" b="0" i="0" dirty="0">
                <a:effectLst/>
                <a:latin typeface="-apple-system"/>
              </a:rPr>
            </a:br>
            <a:r>
              <a:rPr lang="en-US" b="0" i="0" dirty="0">
                <a:effectLst/>
                <a:latin typeface="-apple-system"/>
              </a:rPr>
              <a:t>2) time, in cycles</a:t>
            </a:r>
            <a:br>
              <a:rPr lang="en-US" b="0" i="0" dirty="0">
                <a:effectLst/>
                <a:latin typeface="-apple-system"/>
              </a:rPr>
            </a:br>
            <a:r>
              <a:rPr lang="en-US" b="0" i="0" dirty="0">
                <a:effectLst/>
                <a:latin typeface="-apple-system"/>
              </a:rPr>
              <a:t>3) operational settings (1…3)</a:t>
            </a:r>
            <a:br>
              <a:rPr lang="en-US" b="0" i="0" dirty="0">
                <a:effectLst/>
                <a:latin typeface="-apple-system"/>
              </a:rPr>
            </a:br>
            <a:r>
              <a:rPr lang="en-US" b="0" i="0" dirty="0">
                <a:effectLst/>
                <a:latin typeface="-apple-system"/>
              </a:rPr>
              <a:t>4) sensor measurements (S1….S21)</a:t>
            </a:r>
          </a:p>
          <a:p>
            <a:pPr algn="l"/>
            <a:r>
              <a:rPr lang="en-US" b="0" i="0" dirty="0">
                <a:effectLst/>
                <a:latin typeface="-apple-system"/>
              </a:rPr>
              <a:t>Test Dataset also contains the same information, and the labels are same </a:t>
            </a:r>
            <a:r>
              <a:rPr lang="en-US" dirty="0">
                <a:latin typeface="-apple-system"/>
              </a:rPr>
              <a:t>for</a:t>
            </a:r>
            <a:r>
              <a:rPr lang="en-US" b="0" i="0" dirty="0">
                <a:effectLst/>
                <a:latin typeface="-apple-system"/>
              </a:rPr>
              <a:t> test data.</a:t>
            </a:r>
          </a:p>
          <a:p>
            <a:pPr algn="l"/>
            <a:r>
              <a:rPr lang="en-US" b="0" i="0" dirty="0">
                <a:effectLst/>
                <a:latin typeface="-apple-system"/>
              </a:rPr>
              <a:t>Exploratory data analysis is </a:t>
            </a:r>
            <a:r>
              <a:rPr lang="en-US" dirty="0">
                <a:latin typeface="-apple-system"/>
              </a:rPr>
              <a:t>done and relationship between the variables is found out.</a:t>
            </a:r>
            <a:br>
              <a:rPr lang="en-US" b="0" i="0" dirty="0">
                <a:effectLst/>
                <a:latin typeface="-apple-system"/>
              </a:rPr>
            </a:br>
            <a:endParaRPr lang="en-US" b="0" i="0" dirty="0">
              <a:effectLst/>
              <a:latin typeface="-apple-system"/>
            </a:endParaRPr>
          </a:p>
        </p:txBody>
      </p:sp>
    </p:spTree>
    <p:extLst>
      <p:ext uri="{BB962C8B-B14F-4D97-AF65-F5344CB8AC3E}">
        <p14:creationId xmlns:p14="http://schemas.microsoft.com/office/powerpoint/2010/main" val="4057058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6B69B-85B7-436F-8342-FF0CA79F8E34}"/>
              </a:ext>
            </a:extLst>
          </p:cNvPr>
          <p:cNvSpPr>
            <a:spLocks noGrp="1"/>
          </p:cNvSpPr>
          <p:nvPr>
            <p:ph type="title"/>
          </p:nvPr>
        </p:nvSpPr>
        <p:spPr>
          <a:xfrm>
            <a:off x="822960" y="286605"/>
            <a:ext cx="7543800" cy="1309936"/>
          </a:xfrm>
        </p:spPr>
        <p:txBody>
          <a:bodyPr>
            <a:normAutofit/>
          </a:bodyPr>
          <a:lstStyle/>
          <a:p>
            <a:r>
              <a:rPr lang="en-US" b="1" dirty="0">
                <a:latin typeface="Roboto"/>
              </a:rPr>
              <a:t>Data</a:t>
            </a:r>
            <a:r>
              <a:rPr lang="en-US" sz="3200" b="1" dirty="0">
                <a:latin typeface="Roboto"/>
              </a:rPr>
              <a:t> </a:t>
            </a:r>
            <a:r>
              <a:rPr lang="en-US" b="1" dirty="0">
                <a:latin typeface="Roboto"/>
              </a:rPr>
              <a:t>Distribution</a:t>
            </a:r>
          </a:p>
        </p:txBody>
      </p:sp>
      <p:pic>
        <p:nvPicPr>
          <p:cNvPr id="4" name="Content Placeholder 3">
            <a:extLst>
              <a:ext uri="{FF2B5EF4-FFF2-40B4-BE49-F238E27FC236}">
                <a16:creationId xmlns:a16="http://schemas.microsoft.com/office/drawing/2014/main" id="{7DD2D77E-6526-4D47-9E97-9F93CBA58F1F}"/>
              </a:ext>
            </a:extLst>
          </p:cNvPr>
          <p:cNvPicPr>
            <a:picLocks noGrp="1" noChangeAspect="1"/>
          </p:cNvPicPr>
          <p:nvPr>
            <p:ph idx="1"/>
          </p:nvPr>
        </p:nvPicPr>
        <p:blipFill>
          <a:blip r:embed="rId2"/>
          <a:stretch>
            <a:fillRect/>
          </a:stretch>
        </p:blipFill>
        <p:spPr>
          <a:xfrm>
            <a:off x="795455" y="1895103"/>
            <a:ext cx="2648832" cy="1309936"/>
          </a:xfrm>
          <a:prstGeom prst="rect">
            <a:avLst/>
          </a:prstGeom>
        </p:spPr>
      </p:pic>
      <p:pic>
        <p:nvPicPr>
          <p:cNvPr id="5" name="Picture 4">
            <a:extLst>
              <a:ext uri="{FF2B5EF4-FFF2-40B4-BE49-F238E27FC236}">
                <a16:creationId xmlns:a16="http://schemas.microsoft.com/office/drawing/2014/main" id="{FEC1AF1A-DFA5-48A8-BD07-F56B3DAF6DC8}"/>
              </a:ext>
            </a:extLst>
          </p:cNvPr>
          <p:cNvPicPr>
            <a:picLocks noChangeAspect="1"/>
          </p:cNvPicPr>
          <p:nvPr/>
        </p:nvPicPr>
        <p:blipFill>
          <a:blip r:embed="rId3"/>
          <a:stretch>
            <a:fillRect/>
          </a:stretch>
        </p:blipFill>
        <p:spPr>
          <a:xfrm>
            <a:off x="3466943" y="1888256"/>
            <a:ext cx="2205267" cy="1316783"/>
          </a:xfrm>
          <a:prstGeom prst="rect">
            <a:avLst/>
          </a:prstGeom>
        </p:spPr>
      </p:pic>
      <p:pic>
        <p:nvPicPr>
          <p:cNvPr id="6" name="Picture 5">
            <a:extLst>
              <a:ext uri="{FF2B5EF4-FFF2-40B4-BE49-F238E27FC236}">
                <a16:creationId xmlns:a16="http://schemas.microsoft.com/office/drawing/2014/main" id="{1192A978-89D3-4DA3-AB4A-0B34199572AE}"/>
              </a:ext>
            </a:extLst>
          </p:cNvPr>
          <p:cNvPicPr>
            <a:picLocks noChangeAspect="1"/>
          </p:cNvPicPr>
          <p:nvPr/>
        </p:nvPicPr>
        <p:blipFill>
          <a:blip r:embed="rId4"/>
          <a:stretch>
            <a:fillRect/>
          </a:stretch>
        </p:blipFill>
        <p:spPr>
          <a:xfrm>
            <a:off x="5717523" y="1901950"/>
            <a:ext cx="2824807" cy="1303089"/>
          </a:xfrm>
          <a:prstGeom prst="rect">
            <a:avLst/>
          </a:prstGeom>
        </p:spPr>
      </p:pic>
      <p:pic>
        <p:nvPicPr>
          <p:cNvPr id="7" name="Picture 6">
            <a:extLst>
              <a:ext uri="{FF2B5EF4-FFF2-40B4-BE49-F238E27FC236}">
                <a16:creationId xmlns:a16="http://schemas.microsoft.com/office/drawing/2014/main" id="{A4905126-2291-4901-9567-425DF1073184}"/>
              </a:ext>
            </a:extLst>
          </p:cNvPr>
          <p:cNvPicPr>
            <a:picLocks noChangeAspect="1"/>
          </p:cNvPicPr>
          <p:nvPr/>
        </p:nvPicPr>
        <p:blipFill>
          <a:blip r:embed="rId5"/>
          <a:stretch>
            <a:fillRect/>
          </a:stretch>
        </p:blipFill>
        <p:spPr>
          <a:xfrm>
            <a:off x="822960" y="3265816"/>
            <a:ext cx="2559863" cy="1232119"/>
          </a:xfrm>
          <a:prstGeom prst="rect">
            <a:avLst/>
          </a:prstGeom>
        </p:spPr>
      </p:pic>
      <p:pic>
        <p:nvPicPr>
          <p:cNvPr id="8" name="Picture 7">
            <a:extLst>
              <a:ext uri="{FF2B5EF4-FFF2-40B4-BE49-F238E27FC236}">
                <a16:creationId xmlns:a16="http://schemas.microsoft.com/office/drawing/2014/main" id="{D72DBF38-51C2-460C-9C87-B975BC50DCC5}"/>
              </a:ext>
            </a:extLst>
          </p:cNvPr>
          <p:cNvPicPr>
            <a:picLocks noChangeAspect="1"/>
          </p:cNvPicPr>
          <p:nvPr/>
        </p:nvPicPr>
        <p:blipFill>
          <a:blip r:embed="rId6"/>
          <a:stretch>
            <a:fillRect/>
          </a:stretch>
        </p:blipFill>
        <p:spPr>
          <a:xfrm>
            <a:off x="3466943" y="3265816"/>
            <a:ext cx="2434917" cy="1232119"/>
          </a:xfrm>
          <a:prstGeom prst="rect">
            <a:avLst/>
          </a:prstGeom>
        </p:spPr>
      </p:pic>
      <p:pic>
        <p:nvPicPr>
          <p:cNvPr id="9" name="Picture 8">
            <a:extLst>
              <a:ext uri="{FF2B5EF4-FFF2-40B4-BE49-F238E27FC236}">
                <a16:creationId xmlns:a16="http://schemas.microsoft.com/office/drawing/2014/main" id="{5AE6B4F7-3800-44D6-AE84-5BA544620D62}"/>
              </a:ext>
            </a:extLst>
          </p:cNvPr>
          <p:cNvPicPr>
            <a:picLocks noChangeAspect="1"/>
          </p:cNvPicPr>
          <p:nvPr/>
        </p:nvPicPr>
        <p:blipFill>
          <a:blip r:embed="rId7"/>
          <a:stretch>
            <a:fillRect/>
          </a:stretch>
        </p:blipFill>
        <p:spPr>
          <a:xfrm>
            <a:off x="5694866" y="3205040"/>
            <a:ext cx="2824807" cy="1232120"/>
          </a:xfrm>
          <a:prstGeom prst="rect">
            <a:avLst/>
          </a:prstGeom>
        </p:spPr>
      </p:pic>
      <p:pic>
        <p:nvPicPr>
          <p:cNvPr id="19" name="Content Placeholder 3">
            <a:extLst>
              <a:ext uri="{FF2B5EF4-FFF2-40B4-BE49-F238E27FC236}">
                <a16:creationId xmlns:a16="http://schemas.microsoft.com/office/drawing/2014/main" id="{87B7CB35-5C23-4A9D-BBBF-17C09E59849D}"/>
              </a:ext>
            </a:extLst>
          </p:cNvPr>
          <p:cNvPicPr>
            <a:picLocks/>
          </p:cNvPicPr>
          <p:nvPr/>
        </p:nvPicPr>
        <p:blipFill>
          <a:blip r:embed="rId8"/>
          <a:stretch>
            <a:fillRect/>
          </a:stretch>
        </p:blipFill>
        <p:spPr>
          <a:xfrm>
            <a:off x="867647" y="4497934"/>
            <a:ext cx="2648832" cy="1669275"/>
          </a:xfrm>
          <a:prstGeom prst="rect">
            <a:avLst/>
          </a:prstGeom>
        </p:spPr>
      </p:pic>
      <p:pic>
        <p:nvPicPr>
          <p:cNvPr id="21" name="Picture 20">
            <a:extLst>
              <a:ext uri="{FF2B5EF4-FFF2-40B4-BE49-F238E27FC236}">
                <a16:creationId xmlns:a16="http://schemas.microsoft.com/office/drawing/2014/main" id="{363CBD17-3863-43D2-A58D-608524EB5B0B}"/>
              </a:ext>
            </a:extLst>
          </p:cNvPr>
          <p:cNvPicPr/>
          <p:nvPr/>
        </p:nvPicPr>
        <p:blipFill>
          <a:blip r:embed="rId9"/>
          <a:stretch>
            <a:fillRect/>
          </a:stretch>
        </p:blipFill>
        <p:spPr>
          <a:xfrm>
            <a:off x="3561166" y="4558712"/>
            <a:ext cx="2156357" cy="1608498"/>
          </a:xfrm>
          <a:prstGeom prst="rect">
            <a:avLst/>
          </a:prstGeom>
        </p:spPr>
      </p:pic>
      <p:pic>
        <p:nvPicPr>
          <p:cNvPr id="23" name="Picture 22">
            <a:extLst>
              <a:ext uri="{FF2B5EF4-FFF2-40B4-BE49-F238E27FC236}">
                <a16:creationId xmlns:a16="http://schemas.microsoft.com/office/drawing/2014/main" id="{E1278C5B-9D50-4049-9F1A-4319DDAD4AFF}"/>
              </a:ext>
            </a:extLst>
          </p:cNvPr>
          <p:cNvPicPr/>
          <p:nvPr/>
        </p:nvPicPr>
        <p:blipFill>
          <a:blip r:embed="rId10"/>
          <a:stretch>
            <a:fillRect/>
          </a:stretch>
        </p:blipFill>
        <p:spPr>
          <a:xfrm>
            <a:off x="5762210" y="4586445"/>
            <a:ext cx="2757463" cy="1580763"/>
          </a:xfrm>
          <a:prstGeom prst="rect">
            <a:avLst/>
          </a:prstGeom>
        </p:spPr>
      </p:pic>
    </p:spTree>
    <p:extLst>
      <p:ext uri="{BB962C8B-B14F-4D97-AF65-F5344CB8AC3E}">
        <p14:creationId xmlns:p14="http://schemas.microsoft.com/office/powerpoint/2010/main" val="58612799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680</Words>
  <Application>Microsoft Office PowerPoint</Application>
  <PresentationFormat>On-screen Show (4:3)</PresentationFormat>
  <Paragraphs>78</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Calibri</vt:lpstr>
      <vt:lpstr>Calibri Light</vt:lpstr>
      <vt:lpstr>Roboto</vt:lpstr>
      <vt:lpstr>Ubuntu</vt:lpstr>
      <vt:lpstr>Wingdings</vt:lpstr>
      <vt:lpstr>Retrospect</vt:lpstr>
      <vt:lpstr>Aircraft Predictive Maintenance</vt:lpstr>
      <vt:lpstr>Contents</vt:lpstr>
      <vt:lpstr>Maintenance Types</vt:lpstr>
      <vt:lpstr>What is Predictive maintenance ?</vt:lpstr>
      <vt:lpstr>Problem Statement</vt:lpstr>
      <vt:lpstr>Solution Approach</vt:lpstr>
      <vt:lpstr>Dataset</vt:lpstr>
      <vt:lpstr>Data Description</vt:lpstr>
      <vt:lpstr>Data Distribution</vt:lpstr>
      <vt:lpstr>Data Distribution</vt:lpstr>
      <vt:lpstr>EDA: Correlation plot</vt:lpstr>
      <vt:lpstr>Engine 21 Visualizations</vt:lpstr>
      <vt:lpstr>Machine Learning </vt:lpstr>
      <vt:lpstr>Model Evaluation</vt:lpstr>
      <vt:lpstr>Model Visualizations</vt:lpstr>
      <vt:lpstr>Model Visualizations</vt:lpstr>
      <vt:lpstr>Predictions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Aircraft Predictive Maintenance</dc:title>
  <dc:creator>Athanti,Suresh</dc:creator>
  <cp:lastModifiedBy>Athanti,Suresh</cp:lastModifiedBy>
  <cp:revision>9</cp:revision>
  <dcterms:created xsi:type="dcterms:W3CDTF">2020-09-01T06:16:28Z</dcterms:created>
  <dcterms:modified xsi:type="dcterms:W3CDTF">2021-03-10T04:54:27Z</dcterms:modified>
</cp:coreProperties>
</file>